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17"/>
  </p:notesMasterIdLst>
  <p:sldIdLst>
    <p:sldId id="256" r:id="rId2"/>
    <p:sldId id="293" r:id="rId3"/>
    <p:sldId id="268" r:id="rId4"/>
    <p:sldId id="295" r:id="rId5"/>
    <p:sldId id="296" r:id="rId6"/>
    <p:sldId id="297" r:id="rId7"/>
    <p:sldId id="299" r:id="rId8"/>
    <p:sldId id="294" r:id="rId9"/>
    <p:sldId id="285" r:id="rId10"/>
    <p:sldId id="286" r:id="rId11"/>
    <p:sldId id="287" r:id="rId12"/>
    <p:sldId id="271" r:id="rId13"/>
    <p:sldId id="302" r:id="rId14"/>
    <p:sldId id="304" r:id="rId15"/>
    <p:sldId id="292" r:id="rId16"/>
  </p:sldIdLst>
  <p:sldSz cx="9144000" cy="6858000" type="screen4x3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vin Valladares" initials="KV" lastIdx="2" clrIdx="0">
    <p:extLst>
      <p:ext uri="{19B8F6BF-5375-455C-9EA6-DF929625EA0E}">
        <p15:presenceInfo xmlns:p15="http://schemas.microsoft.com/office/powerpoint/2012/main" userId="c1fafd893fcbdec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8C00"/>
    <a:srgbClr val="ABFF97"/>
    <a:srgbClr val="00CC00"/>
    <a:srgbClr val="FDE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11" autoAdjust="0"/>
    <p:restoredTop sz="94718" autoAdjust="0"/>
  </p:normalViewPr>
  <p:slideViewPr>
    <p:cSldViewPr>
      <p:cViewPr>
        <p:scale>
          <a:sx n="80" d="100"/>
          <a:sy n="80" d="100"/>
        </p:scale>
        <p:origin x="156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25400">
          <a:noFill/>
        </a:ln>
        <a:effectLst/>
        <a:sp3d/>
      </c:spPr>
    </c:floor>
    <c:sideWall>
      <c:thickness val="0"/>
      <c:spPr>
        <a:solidFill>
          <a:schemeClr val="bg1">
            <a:lumMod val="9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95000"/>
          </a:schemeClr>
        </a:solidFill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Hoja1!$D$4</c:f>
              <c:strCache>
                <c:ptCount val="1"/>
                <c:pt idx="0">
                  <c:v> EJECUTADO 
2025-2026 </c:v>
                </c:pt>
              </c:strCache>
            </c:strRef>
          </c:tx>
          <c:spPr>
            <a:solidFill>
              <a:schemeClr val="accent1">
                <a:alpha val="88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 prstMaterial="flat"/>
          </c:spPr>
          <c:invertIfNegative val="0"/>
          <c:dPt>
            <c:idx val="0"/>
            <c:invertIfNegative val="0"/>
            <c:bubble3D val="0"/>
            <c:spPr>
              <a:solidFill>
                <a:srgbClr val="00AC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flat"/>
            </c:spPr>
            <c:extLst>
              <c:ext xmlns:c16="http://schemas.microsoft.com/office/drawing/2014/chart" uri="{C3380CC4-5D6E-409C-BE32-E72D297353CC}">
                <c16:uniqueId val="{00000001-B54F-42CB-B4DA-AE3E1E31098B}"/>
              </c:ext>
            </c:extLst>
          </c:dPt>
          <c:dPt>
            <c:idx val="1"/>
            <c:invertIfNegative val="0"/>
            <c:bubble3D val="0"/>
            <c:spPr>
              <a:solidFill>
                <a:srgbClr val="B88C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flat"/>
            </c:spPr>
            <c:extLst>
              <c:ext xmlns:c16="http://schemas.microsoft.com/office/drawing/2014/chart" uri="{C3380CC4-5D6E-409C-BE32-E72D297353CC}">
                <c16:uniqueId val="{00000003-B54F-42CB-B4DA-AE3E1E31098B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flat"/>
            </c:spPr>
            <c:extLst>
              <c:ext xmlns:c16="http://schemas.microsoft.com/office/drawing/2014/chart" uri="{C3380CC4-5D6E-409C-BE32-E72D297353CC}">
                <c16:uniqueId val="{00000005-B54F-42CB-B4DA-AE3E1E31098B}"/>
              </c:ext>
            </c:extLst>
          </c:dPt>
          <c:dPt>
            <c:idx val="4"/>
            <c:invertIfNegative val="0"/>
            <c:bubble3D val="0"/>
            <c:spPr>
              <a:solidFill>
                <a:srgbClr val="00AC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flat"/>
            </c:spPr>
            <c:extLst>
              <c:ext xmlns:c16="http://schemas.microsoft.com/office/drawing/2014/chart" uri="{C3380CC4-5D6E-409C-BE32-E72D297353CC}">
                <c16:uniqueId val="{00000007-B54F-42CB-B4DA-AE3E1E31098B}"/>
              </c:ext>
            </c:extLst>
          </c:dPt>
          <c:dPt>
            <c:idx val="5"/>
            <c:invertIfNegative val="0"/>
            <c:bubble3D val="0"/>
            <c:spPr>
              <a:solidFill>
                <a:srgbClr val="B88C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flat"/>
            </c:spPr>
            <c:extLst>
              <c:ext xmlns:c16="http://schemas.microsoft.com/office/drawing/2014/chart" uri="{C3380CC4-5D6E-409C-BE32-E72D297353CC}">
                <c16:uniqueId val="{00000009-B54F-42CB-B4DA-AE3E1E31098B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flat"/>
            </c:spPr>
            <c:extLst>
              <c:ext xmlns:c16="http://schemas.microsoft.com/office/drawing/2014/chart" uri="{C3380CC4-5D6E-409C-BE32-E72D297353CC}">
                <c16:uniqueId val="{0000000B-B54F-42CB-B4DA-AE3E1E31098B}"/>
              </c:ext>
            </c:extLst>
          </c:dPt>
          <c:dPt>
            <c:idx val="8"/>
            <c:invertIfNegative val="0"/>
            <c:bubble3D val="0"/>
            <c:spPr>
              <a:solidFill>
                <a:srgbClr val="00AC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flat"/>
            </c:spPr>
            <c:extLst>
              <c:ext xmlns:c16="http://schemas.microsoft.com/office/drawing/2014/chart" uri="{C3380CC4-5D6E-409C-BE32-E72D297353CC}">
                <c16:uniqueId val="{0000000D-B54F-42CB-B4DA-AE3E1E31098B}"/>
              </c:ext>
            </c:extLst>
          </c:dPt>
          <c:dPt>
            <c:idx val="9"/>
            <c:invertIfNegative val="0"/>
            <c:bubble3D val="0"/>
            <c:spPr>
              <a:solidFill>
                <a:srgbClr val="B88C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flat"/>
            </c:spPr>
            <c:extLst>
              <c:ext xmlns:c16="http://schemas.microsoft.com/office/drawing/2014/chart" uri="{C3380CC4-5D6E-409C-BE32-E72D297353CC}">
                <c16:uniqueId val="{0000000F-B54F-42CB-B4DA-AE3E1E31098B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flat"/>
            </c:spPr>
            <c:extLst>
              <c:ext xmlns:c16="http://schemas.microsoft.com/office/drawing/2014/chart" uri="{C3380CC4-5D6E-409C-BE32-E72D297353CC}">
                <c16:uniqueId val="{00000011-B54F-42CB-B4DA-AE3E1E31098B}"/>
              </c:ext>
            </c:extLst>
          </c:dPt>
          <c:dPt>
            <c:idx val="12"/>
            <c:invertIfNegative val="0"/>
            <c:bubble3D val="0"/>
            <c:spPr>
              <a:solidFill>
                <a:srgbClr val="00AC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flat"/>
            </c:spPr>
            <c:extLst>
              <c:ext xmlns:c16="http://schemas.microsoft.com/office/drawing/2014/chart" uri="{C3380CC4-5D6E-409C-BE32-E72D297353CC}">
                <c16:uniqueId val="{00000013-B54F-42CB-B4DA-AE3E1E31098B}"/>
              </c:ext>
            </c:extLst>
          </c:dPt>
          <c:dPt>
            <c:idx val="13"/>
            <c:invertIfNegative val="0"/>
            <c:bubble3D val="0"/>
            <c:spPr>
              <a:solidFill>
                <a:srgbClr val="B88C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flat"/>
            </c:spPr>
            <c:extLst>
              <c:ext xmlns:c16="http://schemas.microsoft.com/office/drawing/2014/chart" uri="{C3380CC4-5D6E-409C-BE32-E72D297353CC}">
                <c16:uniqueId val="{00000015-B54F-42CB-B4DA-AE3E1E31098B}"/>
              </c:ext>
            </c:extLst>
          </c:dPt>
          <c:dPt>
            <c:idx val="1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flat"/>
            </c:spPr>
            <c:extLst>
              <c:ext xmlns:c16="http://schemas.microsoft.com/office/drawing/2014/chart" uri="{C3380CC4-5D6E-409C-BE32-E72D297353CC}">
                <c16:uniqueId val="{00000017-B54F-42CB-B4DA-AE3E1E31098B}"/>
              </c:ext>
            </c:extLst>
          </c:dPt>
          <c:dPt>
            <c:idx val="16"/>
            <c:invertIfNegative val="0"/>
            <c:bubble3D val="0"/>
            <c:spPr>
              <a:solidFill>
                <a:srgbClr val="00AC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flat"/>
            </c:spPr>
            <c:extLst>
              <c:ext xmlns:c16="http://schemas.microsoft.com/office/drawing/2014/chart" uri="{C3380CC4-5D6E-409C-BE32-E72D297353CC}">
                <c16:uniqueId val="{00000019-B54F-42CB-B4DA-AE3E1E31098B}"/>
              </c:ext>
            </c:extLst>
          </c:dPt>
          <c:dPt>
            <c:idx val="17"/>
            <c:invertIfNegative val="0"/>
            <c:bubble3D val="0"/>
            <c:spPr>
              <a:solidFill>
                <a:srgbClr val="DFDA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flat"/>
            </c:spPr>
            <c:extLst>
              <c:ext xmlns:c16="http://schemas.microsoft.com/office/drawing/2014/chart" uri="{C3380CC4-5D6E-409C-BE32-E72D297353CC}">
                <c16:uniqueId val="{0000001B-B54F-42CB-B4DA-AE3E1E31098B}"/>
              </c:ext>
            </c:extLst>
          </c:dPt>
          <c:dPt>
            <c:idx val="1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 prstMaterial="flat"/>
            </c:spPr>
            <c:extLst>
              <c:ext xmlns:c16="http://schemas.microsoft.com/office/drawing/2014/chart" uri="{C3380CC4-5D6E-409C-BE32-E72D297353CC}">
                <c16:uniqueId val="{0000001D-B54F-42CB-B4DA-AE3E1E31098B}"/>
              </c:ext>
            </c:extLst>
          </c:dPt>
          <c:dLbls>
            <c:dLbl>
              <c:idx val="2"/>
              <c:layout>
                <c:manualLayout>
                  <c:x val="0"/>
                  <c:y val="0.289566149674633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4F-42CB-B4DA-AE3E1E31098B}"/>
                </c:ext>
              </c:extLst>
            </c:dLbl>
            <c:dLbl>
              <c:idx val="6"/>
              <c:layout>
                <c:manualLayout>
                  <c:x val="1.6483111429986491E-3"/>
                  <c:y val="0.291700376894404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54F-42CB-B4DA-AE3E1E31098B}"/>
                </c:ext>
              </c:extLst>
            </c:dLbl>
            <c:dLbl>
              <c:idx val="10"/>
              <c:layout>
                <c:manualLayout>
                  <c:x val="-2.9024552827463614E-3"/>
                  <c:y val="0.360198337165846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54F-42CB-B4DA-AE3E1E31098B}"/>
                </c:ext>
              </c:extLst>
            </c:dLbl>
            <c:dLbl>
              <c:idx val="14"/>
              <c:layout>
                <c:manualLayout>
                  <c:x val="1.6483111429986491E-3"/>
                  <c:y val="0.356954820348630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54F-42CB-B4DA-AE3E1E31098B}"/>
                </c:ext>
              </c:extLst>
            </c:dLbl>
            <c:dLbl>
              <c:idx val="18"/>
              <c:layout>
                <c:manualLayout>
                  <c:x val="0"/>
                  <c:y val="0.269825600526488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B54F-42CB-B4DA-AE3E1E31098B}"/>
                </c:ext>
              </c:extLst>
            </c:dLbl>
            <c:spPr>
              <a:solidFill>
                <a:schemeClr val="tx1"/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es-H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Hoja1!$B$9:$C$23</c:f>
              <c:multiLvlStrCache>
                <c:ptCount val="15"/>
                <c:lvl>
                  <c:pt idx="0">
                    <c:v>INGRESOS</c:v>
                  </c:pt>
                  <c:pt idx="1">
                    <c:v>GASTOS</c:v>
                  </c:pt>
                  <c:pt idx="2">
                    <c:v>DEFICIT </c:v>
                  </c:pt>
                  <c:pt idx="4">
                    <c:v>INGRESOS</c:v>
                  </c:pt>
                  <c:pt idx="5">
                    <c:v>GASTOS</c:v>
                  </c:pt>
                  <c:pt idx="6">
                    <c:v>DEFICIT </c:v>
                  </c:pt>
                  <c:pt idx="8">
                    <c:v>INGRESOS</c:v>
                  </c:pt>
                  <c:pt idx="9">
                    <c:v>GASTOS</c:v>
                  </c:pt>
                  <c:pt idx="10">
                    <c:v>DEFICIT </c:v>
                  </c:pt>
                  <c:pt idx="12">
                    <c:v>INGRESOS</c:v>
                  </c:pt>
                  <c:pt idx="13">
                    <c:v>GASTOS</c:v>
                  </c:pt>
                  <c:pt idx="14">
                    <c:v>DEFICIT </c:v>
                  </c:pt>
                </c:lvl>
                <c:lvl>
                  <c:pt idx="0">
                    <c:v>OLANCHO</c:v>
                  </c:pt>
                  <c:pt idx="4">
                    <c:v>SANTA ROSA DE COPÁN</c:v>
                  </c:pt>
                  <c:pt idx="8">
                    <c:v>INTIBUCÁ</c:v>
                  </c:pt>
                  <c:pt idx="12">
                    <c:v>SANTA BARBÁRA</c:v>
                  </c:pt>
                </c:lvl>
              </c:multiLvlStrCache>
            </c:multiLvlStrRef>
          </c:cat>
          <c:val>
            <c:numRef>
              <c:f>Hoja1!$D$9:$D$23</c:f>
              <c:numCache>
                <c:formatCode>_("L"* #,##0.00_);_("L"* \(#,##0.00\);_("L"* "-"??_);_(@_)</c:formatCode>
                <c:ptCount val="15"/>
                <c:pt idx="0">
                  <c:v>143455.73000000001</c:v>
                </c:pt>
                <c:pt idx="1">
                  <c:v>329098.78999999998</c:v>
                </c:pt>
                <c:pt idx="2">
                  <c:v>-185643.05999999997</c:v>
                </c:pt>
                <c:pt idx="4">
                  <c:v>183889.01</c:v>
                </c:pt>
                <c:pt idx="5">
                  <c:v>371109.9</c:v>
                </c:pt>
                <c:pt idx="6">
                  <c:v>-187220.89</c:v>
                </c:pt>
                <c:pt idx="8">
                  <c:v>98682.830000000016</c:v>
                </c:pt>
                <c:pt idx="9">
                  <c:v>340389.3</c:v>
                </c:pt>
                <c:pt idx="10">
                  <c:v>-241706.46999999997</c:v>
                </c:pt>
                <c:pt idx="12">
                  <c:v>80827.899999999994</c:v>
                </c:pt>
                <c:pt idx="13">
                  <c:v>320536.8</c:v>
                </c:pt>
                <c:pt idx="14">
                  <c:v>-239708.9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B54F-42CB-B4DA-AE3E1E31098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787545856"/>
        <c:axId val="787544416"/>
        <c:axId val="0"/>
      </c:bar3DChart>
      <c:catAx>
        <c:axId val="78754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s-HN"/>
          </a:p>
        </c:txPr>
        <c:crossAx val="787544416"/>
        <c:crosses val="autoZero"/>
        <c:auto val="1"/>
        <c:lblAlgn val="ctr"/>
        <c:lblOffset val="100"/>
        <c:noMultiLvlLbl val="0"/>
      </c:catAx>
      <c:valAx>
        <c:axId val="787544416"/>
        <c:scaling>
          <c:orientation val="minMax"/>
        </c:scaling>
        <c:delete val="1"/>
        <c:axPos val="l"/>
        <c:numFmt formatCode="_(&quot;L&quot;* #,##0.00_);_(&quot;L&quot;* \(#,##0.00\);_(&quot;L&quot;* &quot;-&quot;??_);_(@_)" sourceLinked="1"/>
        <c:majorTickMark val="out"/>
        <c:minorTickMark val="none"/>
        <c:tickLblPos val="nextTo"/>
        <c:crossAx val="78754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accent4">
        <a:lumMod val="20000"/>
        <a:lumOff val="80000"/>
      </a:schemeClr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 sz="800">
          <a:latin typeface="Cambria" panose="02040503050406030204" pitchFamily="18" charset="0"/>
          <a:ea typeface="Cambria" panose="02040503050406030204" pitchFamily="18" charset="0"/>
        </a:defRPr>
      </a:pPr>
      <a:endParaRPr lang="es-H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25400">
          <a:noFill/>
        </a:ln>
        <a:effectLst>
          <a:outerShdw blurRad="50800" dist="50800" dir="5400000" algn="ctr" rotWithShape="0">
            <a:schemeClr val="bg1">
              <a:lumMod val="95000"/>
            </a:schemeClr>
          </a:outerShdw>
        </a:effectLst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Hoja3!$D$3</c:f>
              <c:strCache>
                <c:ptCount val="1"/>
                <c:pt idx="0">
                  <c:v>INGRESOS </c:v>
                </c:pt>
              </c:strCache>
            </c:strRef>
          </c:tx>
          <c:spPr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4800000"/>
              </a:lightRig>
            </a:scene3d>
            <a:sp3d/>
          </c:spPr>
          <c:invertIfNegative val="0"/>
          <c:cat>
            <c:strRef>
              <c:f>Hoja3!$C$4:$C$9</c:f>
              <c:strCache>
                <c:ptCount val="6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  <c:pt idx="5">
                  <c:v>2025-2026</c:v>
                </c:pt>
              </c:strCache>
            </c:strRef>
          </c:cat>
          <c:val>
            <c:numRef>
              <c:f>Hoja3!$D$4:$D$9</c:f>
              <c:numCache>
                <c:formatCode>_("L"* #,##0.00_);_("L"* \(#,##0.00\);_("L"* "-"??_);_(@_)</c:formatCode>
                <c:ptCount val="6"/>
                <c:pt idx="0">
                  <c:v>51185009</c:v>
                </c:pt>
                <c:pt idx="1">
                  <c:v>62148534</c:v>
                </c:pt>
                <c:pt idx="2">
                  <c:v>71994989</c:v>
                </c:pt>
                <c:pt idx="3">
                  <c:v>76542541</c:v>
                </c:pt>
                <c:pt idx="4">
                  <c:v>87198067.859999999</c:v>
                </c:pt>
                <c:pt idx="5">
                  <c:v>104944996.99875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02-4044-9651-DD52CA881163}"/>
            </c:ext>
          </c:extLst>
        </c:ser>
        <c:ser>
          <c:idx val="1"/>
          <c:order val="1"/>
          <c:tx>
            <c:strRef>
              <c:f>Hoja3!$E$3</c:f>
              <c:strCache>
                <c:ptCount val="1"/>
                <c:pt idx="0">
                  <c:v>GASTOS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4800000"/>
              </a:lightRig>
            </a:scene3d>
            <a:sp3d/>
          </c:spPr>
          <c:invertIfNegative val="0"/>
          <c:cat>
            <c:strRef>
              <c:f>Hoja3!$C$4:$C$9</c:f>
              <c:strCache>
                <c:ptCount val="6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  <c:pt idx="5">
                  <c:v>2025-2026</c:v>
                </c:pt>
              </c:strCache>
            </c:strRef>
          </c:cat>
          <c:val>
            <c:numRef>
              <c:f>Hoja3!$E$4:$E$9</c:f>
              <c:numCache>
                <c:formatCode>_("L"* #,##0.00_);_("L"* \(#,##0.00\);_("L"* "-"??_);_(@_)</c:formatCode>
                <c:ptCount val="6"/>
                <c:pt idx="0">
                  <c:v>46629335</c:v>
                </c:pt>
                <c:pt idx="1">
                  <c:v>42596656</c:v>
                </c:pt>
                <c:pt idx="2">
                  <c:v>87107094</c:v>
                </c:pt>
                <c:pt idx="3">
                  <c:v>62919302</c:v>
                </c:pt>
                <c:pt idx="4">
                  <c:v>67110747.010000005</c:v>
                </c:pt>
                <c:pt idx="5">
                  <c:v>70413041.108749986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02-4044-9651-DD52CA881163}"/>
            </c:ext>
          </c:extLst>
        </c:ser>
        <c:ser>
          <c:idx val="2"/>
          <c:order val="2"/>
          <c:tx>
            <c:strRef>
              <c:f>Hoja3!$F$3</c:f>
              <c:strCache>
                <c:ptCount val="1"/>
                <c:pt idx="0">
                  <c:v>SUPERAVIT/ DEFICIT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4800000"/>
              </a:lightRig>
            </a:scene3d>
            <a:sp3d/>
          </c:spPr>
          <c:invertIfNegative val="0"/>
          <c:cat>
            <c:strRef>
              <c:f>Hoja3!$C$4:$C$9</c:f>
              <c:strCache>
                <c:ptCount val="6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  <c:pt idx="5">
                  <c:v>2025-2026</c:v>
                </c:pt>
              </c:strCache>
            </c:strRef>
          </c:cat>
          <c:val>
            <c:numRef>
              <c:f>Hoja3!$F$4:$F$9</c:f>
              <c:numCache>
                <c:formatCode>_("L"* #,##0.00_);_("L"* \(#,##0.00\);_("L"* "-"??_);_(@_)</c:formatCode>
                <c:ptCount val="6"/>
                <c:pt idx="0">
                  <c:v>4555674</c:v>
                </c:pt>
                <c:pt idx="1">
                  <c:v>19551878</c:v>
                </c:pt>
                <c:pt idx="2">
                  <c:v>-15112105</c:v>
                </c:pt>
                <c:pt idx="3">
                  <c:v>13623239</c:v>
                </c:pt>
                <c:pt idx="4">
                  <c:v>20087320.849999994</c:v>
                </c:pt>
                <c:pt idx="5">
                  <c:v>34531955.890000015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A02-4044-9651-DD52CA8811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59029720"/>
        <c:axId val="759030080"/>
        <c:axId val="0"/>
      </c:bar3DChart>
      <c:catAx>
        <c:axId val="759029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s-HN"/>
          </a:p>
        </c:txPr>
        <c:crossAx val="759030080"/>
        <c:crosses val="autoZero"/>
        <c:auto val="1"/>
        <c:lblAlgn val="ctr"/>
        <c:lblOffset val="100"/>
        <c:noMultiLvlLbl val="0"/>
      </c:catAx>
      <c:valAx>
        <c:axId val="759030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_(&quot;L&quot;* #,##0.00_);_(&quot;L&quot;* \(#,##0.00\);_(&quot;L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s-HN"/>
          </a:p>
        </c:txPr>
        <c:crossAx val="7590297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s-HN"/>
          </a:p>
        </c:txPr>
      </c:dTable>
      <c:spPr>
        <a:solidFill>
          <a:schemeClr val="bg1">
            <a:lumMod val="95000"/>
          </a:schemeClr>
        </a:soli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rgbClr val="FFC000"/>
    </a:solidFill>
    <a:ln>
      <a:noFill/>
    </a:ln>
    <a:effectLst>
      <a:innerShdw blurRad="114300">
        <a:prstClr val="black"/>
      </a:innerShdw>
    </a:effectLst>
  </c:spPr>
  <c:txPr>
    <a:bodyPr/>
    <a:lstStyle/>
    <a:p>
      <a:pPr>
        <a:defRPr>
          <a:latin typeface="Cambria" panose="02040503050406030204" pitchFamily="18" charset="0"/>
          <a:ea typeface="Cambria" panose="02040503050406030204" pitchFamily="18" charset="0"/>
        </a:defRPr>
      </a:pPr>
      <a:endParaRPr lang="es-H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900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00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18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ingluisdelgado09.blogspot.com/" TargetMode="External"/><Relationship Id="rId1" Type="http://schemas.openxmlformats.org/officeDocument/2006/relationships/image" Target="../media/image6.jp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ingluisdelgado09.blogspot.com/" TargetMode="External"/><Relationship Id="rId1" Type="http://schemas.openxmlformats.org/officeDocument/2006/relationships/image" Target="../media/image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0691C0-62FF-4C13-9BBC-6EB995C88CF6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HN"/>
        </a:p>
      </dgm:t>
    </dgm:pt>
    <dgm:pt modelId="{E13D266F-A881-4FCD-B59B-49C3528A2496}">
      <dgm:prSet phldrT="[Texto]" phldr="0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dirty="0">
              <a:solidFill>
                <a:schemeClr val="accent4">
                  <a:lumMod val="50000"/>
                </a:schemeClr>
              </a:solidFill>
              <a:latin typeface="Arial Black" panose="020B0A04020102020204" pitchFamily="34" charset="0"/>
            </a:rPr>
            <a:t>¡GRACIAS POR SU ATENCIÓN!</a:t>
          </a:r>
          <a:endParaRPr lang="es-HN" dirty="0">
            <a:solidFill>
              <a:schemeClr val="accent4">
                <a:lumMod val="50000"/>
              </a:schemeClr>
            </a:solidFill>
            <a:latin typeface="Arial Black" panose="020B0A04020102020204" pitchFamily="34" charset="0"/>
          </a:endParaRPr>
        </a:p>
      </dgm:t>
    </dgm:pt>
    <dgm:pt modelId="{03EC5AF1-C5B8-412B-9012-27944D27E23F}" type="parTrans" cxnId="{FE645E9A-9054-4D76-A7E6-95A1FE5A2B4D}">
      <dgm:prSet/>
      <dgm:spPr/>
      <dgm:t>
        <a:bodyPr/>
        <a:lstStyle/>
        <a:p>
          <a:endParaRPr lang="es-HN"/>
        </a:p>
      </dgm:t>
    </dgm:pt>
    <dgm:pt modelId="{11145D74-A3CA-476D-B5C2-66DBF306F656}" type="sibTrans" cxnId="{FE645E9A-9054-4D76-A7E6-95A1FE5A2B4D}">
      <dgm:prSet/>
      <dgm:spPr/>
      <dgm:t>
        <a:bodyPr/>
        <a:lstStyle/>
        <a:p>
          <a:endParaRPr lang="es-HN"/>
        </a:p>
      </dgm:t>
    </dgm:pt>
    <dgm:pt modelId="{EC4FFB23-2669-4983-85AC-41F7588DAC8B}" type="pres">
      <dgm:prSet presAssocID="{2D0691C0-62FF-4C13-9BBC-6EB995C88CF6}" presName="Name0" presStyleCnt="0">
        <dgm:presLayoutVars>
          <dgm:dir/>
          <dgm:resizeHandles val="exact"/>
        </dgm:presLayoutVars>
      </dgm:prSet>
      <dgm:spPr/>
    </dgm:pt>
    <dgm:pt modelId="{33191672-4D84-48BE-9003-05D84E04BE20}" type="pres">
      <dgm:prSet presAssocID="{E13D266F-A881-4FCD-B59B-49C3528A2496}" presName="composite" presStyleCnt="0"/>
      <dgm:spPr/>
    </dgm:pt>
    <dgm:pt modelId="{3DD43988-C5C9-4310-BA98-C39330F6C9FA}" type="pres">
      <dgm:prSet presAssocID="{E13D266F-A881-4FCD-B59B-49C3528A2496}" presName="imagSh" presStyleLbl="bgImgPlace1" presStyleIdx="0" presStyleCnt="1" custScaleX="9755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19000" b="-19000"/>
          </a:stretch>
        </a:blipFill>
      </dgm:spPr>
    </dgm:pt>
    <dgm:pt modelId="{AC3D771B-8C72-470E-A94E-70CB79B2753F}" type="pres">
      <dgm:prSet presAssocID="{E13D266F-A881-4FCD-B59B-49C3528A2496}" presName="txNode" presStyleLbl="node1" presStyleIdx="0" presStyleCnt="1">
        <dgm:presLayoutVars>
          <dgm:bulletEnabled val="1"/>
        </dgm:presLayoutVars>
      </dgm:prSet>
      <dgm:spPr/>
    </dgm:pt>
  </dgm:ptLst>
  <dgm:cxnLst>
    <dgm:cxn modelId="{5958D203-8AC3-4E0C-A21E-5D7A0EF1361F}" type="presOf" srcId="{2D0691C0-62FF-4C13-9BBC-6EB995C88CF6}" destId="{EC4FFB23-2669-4983-85AC-41F7588DAC8B}" srcOrd="0" destOrd="0" presId="urn:microsoft.com/office/officeart/2005/8/layout/hProcess10"/>
    <dgm:cxn modelId="{328F3E5D-460E-43FF-B513-9AB38538E886}" type="presOf" srcId="{E13D266F-A881-4FCD-B59B-49C3528A2496}" destId="{AC3D771B-8C72-470E-A94E-70CB79B2753F}" srcOrd="0" destOrd="0" presId="urn:microsoft.com/office/officeart/2005/8/layout/hProcess10"/>
    <dgm:cxn modelId="{FE645E9A-9054-4D76-A7E6-95A1FE5A2B4D}" srcId="{2D0691C0-62FF-4C13-9BBC-6EB995C88CF6}" destId="{E13D266F-A881-4FCD-B59B-49C3528A2496}" srcOrd="0" destOrd="0" parTransId="{03EC5AF1-C5B8-412B-9012-27944D27E23F}" sibTransId="{11145D74-A3CA-476D-B5C2-66DBF306F656}"/>
    <dgm:cxn modelId="{0F9CF2A9-1B4D-4F55-878F-A3CF5EC3E262}" type="presParOf" srcId="{EC4FFB23-2669-4983-85AC-41F7588DAC8B}" destId="{33191672-4D84-48BE-9003-05D84E04BE20}" srcOrd="0" destOrd="0" presId="urn:microsoft.com/office/officeart/2005/8/layout/hProcess10"/>
    <dgm:cxn modelId="{0C6A23C7-E8B6-44FD-833E-BEB4A5659546}" type="presParOf" srcId="{33191672-4D84-48BE-9003-05D84E04BE20}" destId="{3DD43988-C5C9-4310-BA98-C39330F6C9FA}" srcOrd="0" destOrd="0" presId="urn:microsoft.com/office/officeart/2005/8/layout/hProcess10"/>
    <dgm:cxn modelId="{F7AB5DC4-4DDE-4CD3-82D7-8BAF316A4708}" type="presParOf" srcId="{33191672-4D84-48BE-9003-05D84E04BE20}" destId="{AC3D771B-8C72-470E-A94E-70CB79B2753F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D43988-C5C9-4310-BA98-C39330F6C9FA}">
      <dsp:nvSpPr>
        <dsp:cNvPr id="0" name=""/>
        <dsp:cNvSpPr/>
      </dsp:nvSpPr>
      <dsp:spPr>
        <a:xfrm>
          <a:off x="52544" y="0"/>
          <a:ext cx="7663841" cy="42862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19000" b="-1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3D771B-8C72-470E-A94E-70CB79B2753F}">
      <dsp:nvSpPr>
        <dsp:cNvPr id="0" name=""/>
        <dsp:cNvSpPr/>
      </dsp:nvSpPr>
      <dsp:spPr>
        <a:xfrm>
          <a:off x="1235294" y="2571750"/>
          <a:ext cx="7856160" cy="4286250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500" kern="1200" dirty="0">
              <a:solidFill>
                <a:schemeClr val="accent4">
                  <a:lumMod val="50000"/>
                </a:schemeClr>
              </a:solidFill>
              <a:latin typeface="Arial Black" panose="020B0A04020102020204" pitchFamily="34" charset="0"/>
            </a:rPr>
            <a:t>¡GRACIAS POR SU ATENCIÓN!</a:t>
          </a:r>
          <a:endParaRPr lang="es-HN" sz="6500" kern="1200" dirty="0">
            <a:solidFill>
              <a:schemeClr val="accent4">
                <a:lumMod val="50000"/>
              </a:schemeClr>
            </a:solidFill>
            <a:latin typeface="Arial Black" panose="020B0A04020102020204" pitchFamily="34" charset="0"/>
          </a:endParaRPr>
        </a:p>
      </dsp:txBody>
      <dsp:txXfrm>
        <a:off x="1360834" y="2697290"/>
        <a:ext cx="7605080" cy="40351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7739" cy="469424"/>
          </a:xfrm>
          <a:prstGeom prst="rect">
            <a:avLst/>
          </a:prstGeom>
        </p:spPr>
        <p:txBody>
          <a:bodyPr vert="horz" lIns="109902" tIns="54951" rIns="109902" bIns="54951" rtlCol="0"/>
          <a:lstStyle>
            <a:lvl1pPr algn="l">
              <a:defRPr sz="1400"/>
            </a:lvl1pPr>
          </a:lstStyle>
          <a:p>
            <a:endParaRPr lang="es-HN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3094" y="0"/>
            <a:ext cx="3077739" cy="469424"/>
          </a:xfrm>
          <a:prstGeom prst="rect">
            <a:avLst/>
          </a:prstGeom>
        </p:spPr>
        <p:txBody>
          <a:bodyPr vert="horz" lIns="109902" tIns="54951" rIns="109902" bIns="54951" rtlCol="0"/>
          <a:lstStyle>
            <a:lvl1pPr algn="r">
              <a:defRPr sz="1400"/>
            </a:lvl1pPr>
          </a:lstStyle>
          <a:p>
            <a:fld id="{52BE43CD-E2C6-424E-B2ED-BD70030872D6}" type="datetimeFigureOut">
              <a:rPr lang="es-HN" smtClean="0"/>
              <a:t>23/7/2026</a:t>
            </a:fld>
            <a:endParaRPr lang="es-HN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703263"/>
            <a:ext cx="4695825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9902" tIns="54951" rIns="109902" bIns="54951" rtlCol="0" anchor="ctr"/>
          <a:lstStyle/>
          <a:p>
            <a:endParaRPr lang="es-HN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109902" tIns="54951" rIns="109902" bIns="54951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2" y="8917422"/>
            <a:ext cx="3077739" cy="469424"/>
          </a:xfrm>
          <a:prstGeom prst="rect">
            <a:avLst/>
          </a:prstGeom>
        </p:spPr>
        <p:txBody>
          <a:bodyPr vert="horz" lIns="109902" tIns="54951" rIns="109902" bIns="54951" rtlCol="0" anchor="b"/>
          <a:lstStyle>
            <a:lvl1pPr algn="l">
              <a:defRPr sz="1400"/>
            </a:lvl1pPr>
          </a:lstStyle>
          <a:p>
            <a:endParaRPr lang="es-HN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3094" y="8917422"/>
            <a:ext cx="3077739" cy="469424"/>
          </a:xfrm>
          <a:prstGeom prst="rect">
            <a:avLst/>
          </a:prstGeom>
        </p:spPr>
        <p:txBody>
          <a:bodyPr vert="horz" lIns="109902" tIns="54951" rIns="109902" bIns="54951" rtlCol="0" anchor="b"/>
          <a:lstStyle>
            <a:lvl1pPr algn="r">
              <a:defRPr sz="1400"/>
            </a:lvl1pPr>
          </a:lstStyle>
          <a:p>
            <a:fld id="{CE424ACB-A64E-43F3-9BAD-1D4B73DC2113}" type="slidenum">
              <a:rPr lang="es-HN" smtClean="0"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40242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1" y="2222624"/>
            <a:ext cx="5917679" cy="255475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1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500385" y="1828799"/>
            <a:ext cx="990599" cy="228659"/>
          </a:xfrm>
        </p:spPr>
        <p:txBody>
          <a:bodyPr anchor="t" anchorCtr="0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6209" y="3264406"/>
            <a:ext cx="3859795" cy="2286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s-HN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5279" y="292609"/>
            <a:ext cx="628813" cy="767687"/>
          </a:xfrm>
        </p:spPr>
        <p:txBody>
          <a:bodyPr/>
          <a:lstStyle>
            <a:lvl1pPr>
              <a:defRPr sz="2800" b="0" i="0" baseline="0">
                <a:latin typeface="+mj-lt"/>
              </a:defRPr>
            </a:lvl1pPr>
          </a:lstStyle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30975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961453"/>
            <a:ext cx="642200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528191"/>
            <a:ext cx="6422003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91426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Rectangle 13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0"/>
            <a:ext cx="6422004" cy="1653117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509006"/>
            <a:ext cx="6422003" cy="2515873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18" name="Rectangle 1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3647177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36" name="Freeform 35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0" name="TextBox 9"/>
          <p:cNvSpPr txBox="1"/>
          <p:nvPr/>
        </p:nvSpPr>
        <p:spPr>
          <a:xfrm>
            <a:off x="644721" y="654263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27454" y="2900539"/>
            <a:ext cx="5389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59" y="914401"/>
            <a:ext cx="6160385" cy="2894878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87279" y="3814473"/>
            <a:ext cx="5646142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5"/>
            <a:ext cx="6422005" cy="1024065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 lang="es-HN" dirty="0"/>
          </a:p>
        </p:txBody>
      </p:sp>
      <p:sp>
        <p:nvSpPr>
          <p:cNvPr id="43" name="Rectangle 4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3068661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1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057399"/>
            <a:ext cx="6422004" cy="209550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159399"/>
            <a:ext cx="642200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15" name="Rectangle 1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3841363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884" y="927101"/>
            <a:ext cx="6423592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884" y="2489199"/>
            <a:ext cx="231098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8884" y="3147164"/>
            <a:ext cx="2310988" cy="287771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8471" y="2489201"/>
            <a:ext cx="232675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2" y="3147164"/>
            <a:ext cx="2326750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2489200"/>
            <a:ext cx="2313740" cy="65796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3820" y="3147162"/>
            <a:ext cx="2313739" cy="2888368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334763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36973"/>
            <a:ext cx="6423592" cy="699992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39" y="4188546"/>
            <a:ext cx="2314064" cy="64901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1261" y="2489200"/>
            <a:ext cx="2012937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8" y="4837558"/>
            <a:ext cx="2309280" cy="118732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4317" y="4188546"/>
            <a:ext cx="2330903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3550622" y="2489200"/>
            <a:ext cx="2025182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04317" y="4846509"/>
            <a:ext cx="2330904" cy="117837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4184814"/>
            <a:ext cx="229949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6104945" y="2489200"/>
            <a:ext cx="2018839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63820" y="4846510"/>
            <a:ext cx="2299492" cy="118902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007267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441" y="2489200"/>
            <a:ext cx="6343201" cy="3530600"/>
          </a:xfrm>
        </p:spPr>
        <p:txBody>
          <a:bodyPr vert="eaVert" anchor="t" anchorCtr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 lang="es-H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1720384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Rectangle 6"/>
            <p:cNvSpPr/>
            <p:nvPr/>
          </p:nvSpPr>
          <p:spPr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68970" y="1447799"/>
            <a:ext cx="1119474" cy="4571999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8235" y="1447799"/>
            <a:ext cx="4435439" cy="4571999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13" name="Rectangle 1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3447177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 lang="es-H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880403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HN"/>
            </a:p>
          </p:txBody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HN"/>
            </a:p>
          </p:txBody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HN"/>
            </a:p>
          </p:txBody>
        </p:sp>
        <p:sp>
          <p:nvSpPr>
            <p:cNvPr id="15" name="Oval 14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HN"/>
            </a:p>
          </p:txBody>
        </p:sp>
        <p:sp>
          <p:nvSpPr>
            <p:cNvPr id="16" name="Oval 15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HN"/>
            </a:p>
          </p:txBody>
        </p:sp>
        <p:sp>
          <p:nvSpPr>
            <p:cNvPr id="17" name="Oval 16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HN"/>
            </a:p>
          </p:txBody>
        </p:sp>
        <p:sp>
          <p:nvSpPr>
            <p:cNvPr id="9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HN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HN"/>
            </a:p>
          </p:txBody>
        </p:sp>
        <p:sp>
          <p:nvSpPr>
            <p:cNvPr id="8" name="Freeform 7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s-HN"/>
            </a:p>
          </p:txBody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HN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257588"/>
            <a:ext cx="3101765" cy="3020343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54653" cy="302034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13" name="Rectangle 1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H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4217759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199"/>
            <a:ext cx="3636980" cy="353060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489199"/>
            <a:ext cx="3636981" cy="3530601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102224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3636979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1" y="3248490"/>
            <a:ext cx="3636978" cy="2771311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80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8490"/>
            <a:ext cx="3636979" cy="277131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582817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381231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60625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97437"/>
            <a:ext cx="2712589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52881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086844"/>
            <a:ext cx="2712590" cy="292541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597085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362190"/>
            <a:ext cx="2987087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1591" y="3088562"/>
            <a:ext cx="3001938" cy="244863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381951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HN"/>
            </a:p>
          </p:txBody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HN"/>
            </a:p>
          </p:txBody>
        </p:sp>
        <p:sp>
          <p:nvSpPr>
            <p:cNvPr id="23" name="Oval 22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HN"/>
            </a:p>
          </p:txBody>
        </p:sp>
        <p:sp>
          <p:nvSpPr>
            <p:cNvPr id="24" name="Oval 23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HN"/>
            </a:p>
          </p:txBody>
        </p:sp>
        <p:sp>
          <p:nvSpPr>
            <p:cNvPr id="20" name="Oval 19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HN"/>
            </a:p>
          </p:txBody>
        </p:sp>
        <p:sp>
          <p:nvSpPr>
            <p:cNvPr id="21" name="Oval 20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HN"/>
            </a:p>
          </p:txBody>
        </p:sp>
        <p:sp>
          <p:nvSpPr>
            <p:cNvPr id="18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HN"/>
            </a:p>
          </p:txBody>
        </p:sp>
        <p:sp>
          <p:nvSpPr>
            <p:cNvPr id="14" name="Freeform 13"/>
            <p:cNvSpPr/>
            <p:nvPr/>
          </p:nvSpPr>
          <p:spPr bwMode="gray">
            <a:xfrm>
              <a:off x="485023" y="1854142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s-HN"/>
            </a:p>
          </p:txBody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HN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3564" y="925605"/>
            <a:ext cx="6346078" cy="7113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0"/>
            <a:ext cx="6343201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2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s-H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71444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4054A14B-9167-4C34-9562-AB7FF92F35FF}" type="datetimeFigureOut">
              <a:rPr lang="es-ES" smtClean="0"/>
              <a:pPr/>
              <a:t>23/07/2026</a:t>
            </a:fld>
            <a:endParaRPr lang="es-HN" dirty="0"/>
          </a:p>
        </p:txBody>
      </p:sp>
      <p:sp>
        <p:nvSpPr>
          <p:cNvPr id="17" name="Rectangle 1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H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F7CB1AA-31A6-4274-8D4E-23ABFBD78023}" type="slidenum">
              <a:rPr lang="es-HN" smtClean="0"/>
              <a:pPr/>
              <a:t>‹Nº›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53914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hyperlink" Target="https://laaprendizdecommunitymanager.wordpress.com/2013/10/14/herramientas-basicas-para-un-informe-social-media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2211D9D-103F-1902-4D22-A9F6028AE2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527976" y="4073974"/>
            <a:ext cx="3076472" cy="2307354"/>
          </a:xfrm>
          <a:prstGeom prst="rect">
            <a:avLst/>
          </a:prstGeom>
        </p:spPr>
      </p:pic>
      <p:sp>
        <p:nvSpPr>
          <p:cNvPr id="7" name="AutoShape 2" descr="Resultado de imagen para deposite la basura en su lug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HN" dirty="0"/>
          </a:p>
        </p:txBody>
      </p:sp>
      <p:sp>
        <p:nvSpPr>
          <p:cNvPr id="8" name="AutoShape 4" descr="Resultado de imagen para deposite la basura en su lug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HN" dirty="0"/>
          </a:p>
        </p:txBody>
      </p:sp>
      <p:sp>
        <p:nvSpPr>
          <p:cNvPr id="2" name="1 CuadroTexto"/>
          <p:cNvSpPr txBox="1"/>
          <p:nvPr/>
        </p:nvSpPr>
        <p:spPr>
          <a:xfrm>
            <a:off x="807350" y="3338989"/>
            <a:ext cx="3469468" cy="954107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HN" sz="2800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INFORME DE LA TESORERIA 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4628128" y="848906"/>
            <a:ext cx="3987824" cy="70788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s-HN" sz="2000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PERIODO: </a:t>
            </a:r>
          </a:p>
          <a:p>
            <a:pPr algn="ctr"/>
            <a:r>
              <a:rPr lang="es-HN" sz="2000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 JULIO 2025 A JUNIO 2026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590992" y="116632"/>
            <a:ext cx="989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9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1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AMBOS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1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FONDO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9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9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CICH Y FAM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9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148064" y="6365687"/>
            <a:ext cx="41000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1200" b="1" dirty="0">
                <a:latin typeface="Cambria" panose="02040503050406030204" pitchFamily="18" charset="0"/>
                <a:ea typeface="Cambria" panose="02040503050406030204" pitchFamily="18" charset="0"/>
              </a:rPr>
              <a:t>Tegucigalpa, M.D.C., 24 de julio de 2026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ED70BEC-6092-11C9-A6A8-491C1A898DAF}"/>
              </a:ext>
            </a:extLst>
          </p:cNvPr>
          <p:cNvSpPr txBox="1"/>
          <p:nvPr/>
        </p:nvSpPr>
        <p:spPr>
          <a:xfrm>
            <a:off x="1343267" y="6057910"/>
            <a:ext cx="23976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HN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Junta Directiva 2025 - 2027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DD13DDE-0DE8-EAE7-FEB3-F95050ADBF1E}"/>
              </a:ext>
            </a:extLst>
          </p:cNvPr>
          <p:cNvSpPr txBox="1"/>
          <p:nvPr/>
        </p:nvSpPr>
        <p:spPr>
          <a:xfrm>
            <a:off x="4867184" y="1772816"/>
            <a:ext cx="358891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Cambria" panose="02040503050406030204" pitchFamily="18" charset="0"/>
                <a:ea typeface="Cambria" panose="02040503050406030204" pitchFamily="18" charset="0"/>
              </a:rPr>
              <a:t>En seguimiento a las atribuciones establecidas en la ley orgánica del Colegio de Ingenieros Civiles de Honduras, correspondiente a la tesorería, se detalla el presente informe con los aspectos mas relevantes de la ejecución presupuestaría, </a:t>
            </a:r>
            <a:r>
              <a:rPr lang="es-ES" b="1" dirty="0">
                <a:latin typeface="Cambria" panose="02040503050406030204" pitchFamily="18" charset="0"/>
                <a:ea typeface="Cambria" panose="02040503050406030204" pitchFamily="18" charset="0"/>
              </a:rPr>
              <a:t>correspondiente al</a:t>
            </a:r>
            <a:r>
              <a:rPr lang="es-E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s-ES" b="1" dirty="0">
                <a:latin typeface="Cambria" panose="02040503050406030204" pitchFamily="18" charset="0"/>
                <a:ea typeface="Cambria" panose="02040503050406030204" pitchFamily="18" charset="0"/>
              </a:rPr>
              <a:t>Cierre del periodo fiscal</a:t>
            </a:r>
            <a:r>
              <a:rPr lang="es-ES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73309FC-8BB0-CE67-4BB5-873F4B9485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09329"/>
            <a:ext cx="2140370" cy="22668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13 Imagen" descr="C:\LOGO cich.JPG">
            <a:extLst>
              <a:ext uri="{FF2B5EF4-FFF2-40B4-BE49-F238E27FC236}">
                <a16:creationId xmlns:a16="http://schemas.microsoft.com/office/drawing/2014/main" id="{83468D9F-6666-2E75-C2EA-A1CFE99B1EDA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181695"/>
            <a:ext cx="1099130" cy="94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graphicFrame>
        <p:nvGraphicFramePr>
          <p:cNvPr id="7" name="3 Marcador de contenido">
            <a:extLst>
              <a:ext uri="{FF2B5EF4-FFF2-40B4-BE49-F238E27FC236}">
                <a16:creationId xmlns:a16="http://schemas.microsoft.com/office/drawing/2014/main" id="{6B016766-75C4-7946-F0A9-B96568ADDA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9957755"/>
              </p:ext>
            </p:extLst>
          </p:nvPr>
        </p:nvGraphicFramePr>
        <p:xfrm>
          <a:off x="1152128" y="1592998"/>
          <a:ext cx="6839744" cy="15578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78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4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86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93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3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7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53,500,000.00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54,758,231.77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102.35%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8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4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37,668,587.00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25,645,953.51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68.08%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8191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15,831,413.00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29,112,278.26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183.89%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B55B4-C8D7-DC1B-E7BD-A63F97CC0AA7}"/>
              </a:ext>
            </a:extLst>
          </p:cNvPr>
          <p:cNvSpPr txBox="1"/>
          <p:nvPr/>
        </p:nvSpPr>
        <p:spPr>
          <a:xfrm>
            <a:off x="1547664" y="548680"/>
            <a:ext cx="5823042" cy="46166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24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INGRESOS Y EGRESOS FONDO FAM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5EFC304-EF5E-8C3F-70F8-61B2E458C3A6}"/>
              </a:ext>
            </a:extLst>
          </p:cNvPr>
          <p:cNvSpPr txBox="1"/>
          <p:nvPr/>
        </p:nvSpPr>
        <p:spPr>
          <a:xfrm>
            <a:off x="673962" y="2980492"/>
            <a:ext cx="3960440" cy="310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00" b="1" i="0" u="none" strike="noStrike" kern="1200" cap="all" baseline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es-HN" sz="1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PRODUCTOS</a:t>
            </a:r>
            <a:r>
              <a:rPr lang="es-HN" sz="1400" b="1" baseline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FINANCIEROS </a:t>
            </a:r>
            <a:r>
              <a:rPr lang="es-HN" sz="1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(FAM, GRAL)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C8F9DA3-E339-C5AC-FDCB-30C4B992704F}"/>
              </a:ext>
            </a:extLst>
          </p:cNvPr>
          <p:cNvSpPr txBox="1"/>
          <p:nvPr/>
        </p:nvSpPr>
        <p:spPr>
          <a:xfrm>
            <a:off x="1043608" y="3882534"/>
            <a:ext cx="4157251" cy="33855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1600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EDIFICIO DE APARTAMENTOS FONDO FAM </a:t>
            </a:r>
          </a:p>
        </p:txBody>
      </p:sp>
      <p:graphicFrame>
        <p:nvGraphicFramePr>
          <p:cNvPr id="12" name="3 Marcador de contenido">
            <a:extLst>
              <a:ext uri="{FF2B5EF4-FFF2-40B4-BE49-F238E27FC236}">
                <a16:creationId xmlns:a16="http://schemas.microsoft.com/office/drawing/2014/main" id="{A5B847CF-6AA7-A25A-C436-B58357F8CE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2882187"/>
              </p:ext>
            </p:extLst>
          </p:nvPr>
        </p:nvGraphicFramePr>
        <p:xfrm>
          <a:off x="1152128" y="4175394"/>
          <a:ext cx="6839744" cy="15578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7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4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86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93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3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7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3,880,000.00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2,548,978.00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65.70%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8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4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1,415,000.00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1,075,994.91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76.04%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8191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2,465,000.00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   1,472,983.09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59.76%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B3362709-18E1-F02A-6026-72A0A3927E37}"/>
              </a:ext>
            </a:extLst>
          </p:cNvPr>
          <p:cNvSpPr txBox="1"/>
          <p:nvPr/>
        </p:nvSpPr>
        <p:spPr>
          <a:xfrm>
            <a:off x="1080120" y="1290246"/>
            <a:ext cx="4572000" cy="33855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es-HN" sz="1600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FONDO FAM - TEGUCIGALPA</a:t>
            </a:r>
            <a:endParaRPr lang="es-HN" sz="1600" dirty="0">
              <a:solidFill>
                <a:srgbClr val="B88C00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576A5A3-B2FC-F762-3E4A-3E87C3A7FC6F}"/>
              </a:ext>
            </a:extLst>
          </p:cNvPr>
          <p:cNvSpPr txBox="1"/>
          <p:nvPr/>
        </p:nvSpPr>
        <p:spPr>
          <a:xfrm>
            <a:off x="1062618" y="3132257"/>
            <a:ext cx="695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del fondo FAM Tegucigalpa refleja un </a:t>
            </a:r>
            <a:r>
              <a:rPr lang="es-HN" sz="1600" b="1" dirty="0">
                <a:latin typeface="Cambria" panose="02040503050406030204" pitchFamily="18" charset="0"/>
                <a:ea typeface="Cambria" panose="02040503050406030204" pitchFamily="18" charset="0"/>
              </a:rPr>
              <a:t>Superávit</a:t>
            </a:r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, por la cantidad de L 29,112,278.26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B9A5CC1-049D-F9ED-EEAC-CFE9EFB576AF}"/>
              </a:ext>
            </a:extLst>
          </p:cNvPr>
          <p:cNvSpPr txBox="1"/>
          <p:nvPr/>
        </p:nvSpPr>
        <p:spPr>
          <a:xfrm>
            <a:off x="1078977" y="5755214"/>
            <a:ext cx="695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del edificio de apartamentos del POPOLNAH refleja un </a:t>
            </a:r>
            <a:r>
              <a:rPr lang="es-HN" sz="1600" b="1" dirty="0">
                <a:latin typeface="Cambria" panose="02040503050406030204" pitchFamily="18" charset="0"/>
                <a:ea typeface="Cambria" panose="02040503050406030204" pitchFamily="18" charset="0"/>
              </a:rPr>
              <a:t>Superávit</a:t>
            </a:r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, por la cantidad de L 1,472,983.09</a:t>
            </a:r>
          </a:p>
        </p:txBody>
      </p:sp>
      <p:sp>
        <p:nvSpPr>
          <p:cNvPr id="4" name="3 Rectángulo">
            <a:extLst>
              <a:ext uri="{FF2B5EF4-FFF2-40B4-BE49-F238E27FC236}">
                <a16:creationId xmlns:a16="http://schemas.microsoft.com/office/drawing/2014/main" id="{D89513AF-4681-C735-D8FC-77BCDDEB4F8E}"/>
              </a:ext>
            </a:extLst>
          </p:cNvPr>
          <p:cNvSpPr/>
          <p:nvPr/>
        </p:nvSpPr>
        <p:spPr>
          <a:xfrm>
            <a:off x="7668344" y="-27384"/>
            <a:ext cx="8301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Informe Tesorería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HN" sz="11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Periodo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2025</a:t>
            </a:r>
            <a:r>
              <a:rPr lang="es-HN" sz="1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-2026</a:t>
            </a:r>
            <a:endParaRPr kumimoji="0" lang="es-HN" sz="1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597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DAB24-156C-8C81-6DC7-D6332B2E7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 Imagen" descr="C:\LOGO cich.JPG">
            <a:extLst>
              <a:ext uri="{FF2B5EF4-FFF2-40B4-BE49-F238E27FC236}">
                <a16:creationId xmlns:a16="http://schemas.microsoft.com/office/drawing/2014/main" id="{54760763-DB96-26BD-3A4D-681C3AE3B120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6526" y="181695"/>
            <a:ext cx="1099130" cy="94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graphicFrame>
        <p:nvGraphicFramePr>
          <p:cNvPr id="10" name="3 Marcador de contenido">
            <a:extLst>
              <a:ext uri="{FF2B5EF4-FFF2-40B4-BE49-F238E27FC236}">
                <a16:creationId xmlns:a16="http://schemas.microsoft.com/office/drawing/2014/main" id="{CF8905A7-5B4C-5F3F-D3A9-9C1753411B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6900526"/>
              </p:ext>
            </p:extLst>
          </p:nvPr>
        </p:nvGraphicFramePr>
        <p:xfrm>
          <a:off x="1159758" y="4221088"/>
          <a:ext cx="6824485" cy="1529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6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5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4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7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6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5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726,120.00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652,970.00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89.93%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9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4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521,603.75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312,388.54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59.89%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750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204,516.25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    340,581.46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30.04%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graphicFrame>
        <p:nvGraphicFramePr>
          <p:cNvPr id="13" name="3 Marcador de contenido">
            <a:extLst>
              <a:ext uri="{FF2B5EF4-FFF2-40B4-BE49-F238E27FC236}">
                <a16:creationId xmlns:a16="http://schemas.microsoft.com/office/drawing/2014/main" id="{92CE2EE9-40B8-D947-F700-C7164CD3CD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4426250"/>
              </p:ext>
            </p:extLst>
          </p:nvPr>
        </p:nvGraphicFramePr>
        <p:xfrm>
          <a:off x="1159758" y="1556791"/>
          <a:ext cx="6824484" cy="15535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6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5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49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7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23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607">
                <a:tc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2,602,576.00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1,251,134.62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48.07%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782">
                <a:tc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4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1,447,289.00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1,167,074.20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80.64%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80863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1,155,287.00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       84,060.42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7.28%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D6683DD5-0594-DE9E-D8AB-CFA9C296E33A}"/>
              </a:ext>
            </a:extLst>
          </p:cNvPr>
          <p:cNvSpPr txBox="1"/>
          <p:nvPr/>
        </p:nvSpPr>
        <p:spPr>
          <a:xfrm>
            <a:off x="971600" y="3861048"/>
            <a:ext cx="3240360" cy="36933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COMPLEJO DEPORTIVO SPS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BB281AB-792A-D417-CD38-914A26225719}"/>
              </a:ext>
            </a:extLst>
          </p:cNvPr>
          <p:cNvSpPr txBox="1"/>
          <p:nvPr/>
        </p:nvSpPr>
        <p:spPr>
          <a:xfrm>
            <a:off x="1087750" y="1196752"/>
            <a:ext cx="3556258" cy="36933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CENTRO DE CONVENCIONES SPS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D464DB5-42C7-705C-ED82-7A1DDD05BE5F}"/>
              </a:ext>
            </a:extLst>
          </p:cNvPr>
          <p:cNvSpPr txBox="1"/>
          <p:nvPr/>
        </p:nvSpPr>
        <p:spPr>
          <a:xfrm>
            <a:off x="1547664" y="548680"/>
            <a:ext cx="5823042" cy="46166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24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INGRESOS Y EGRESOS FONDO FAM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20B6E6-DE1A-01E7-AB1D-A3E8AF6573A8}"/>
              </a:ext>
            </a:extLst>
          </p:cNvPr>
          <p:cNvSpPr txBox="1"/>
          <p:nvPr/>
        </p:nvSpPr>
        <p:spPr>
          <a:xfrm>
            <a:off x="1093502" y="3060249"/>
            <a:ext cx="695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del Centro de Convenciones de SPS refleja un </a:t>
            </a:r>
            <a:r>
              <a:rPr lang="es-HN" sz="1600" b="1" dirty="0">
                <a:latin typeface="Cambria" panose="02040503050406030204" pitchFamily="18" charset="0"/>
                <a:ea typeface="Cambria" panose="02040503050406030204" pitchFamily="18" charset="0"/>
              </a:rPr>
              <a:t>Superávit</a:t>
            </a:r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, por la cantidad de L 84,060.42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A82FE8D-D569-CBF5-DC3D-6C8D3C8DD8BF}"/>
              </a:ext>
            </a:extLst>
          </p:cNvPr>
          <p:cNvSpPr txBox="1"/>
          <p:nvPr/>
        </p:nvSpPr>
        <p:spPr>
          <a:xfrm>
            <a:off x="1127936" y="5735141"/>
            <a:ext cx="695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del Complejo Deportivo SPS refleja un </a:t>
            </a:r>
            <a:r>
              <a:rPr lang="es-HN" sz="1600" b="1" dirty="0">
                <a:latin typeface="Cambria" panose="02040503050406030204" pitchFamily="18" charset="0"/>
                <a:ea typeface="Cambria" panose="02040503050406030204" pitchFamily="18" charset="0"/>
              </a:rPr>
              <a:t>Superávit</a:t>
            </a:r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, por la cantidad de L 340,581.46</a:t>
            </a:r>
          </a:p>
        </p:txBody>
      </p:sp>
      <p:sp>
        <p:nvSpPr>
          <p:cNvPr id="8" name="3 Rectángulo">
            <a:extLst>
              <a:ext uri="{FF2B5EF4-FFF2-40B4-BE49-F238E27FC236}">
                <a16:creationId xmlns:a16="http://schemas.microsoft.com/office/drawing/2014/main" id="{BEFC7D2B-931F-AA1C-2DC2-429AAF562C58}"/>
              </a:ext>
            </a:extLst>
          </p:cNvPr>
          <p:cNvSpPr/>
          <p:nvPr/>
        </p:nvSpPr>
        <p:spPr>
          <a:xfrm>
            <a:off x="7668344" y="-27384"/>
            <a:ext cx="8301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Informe Tesorería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HN" sz="11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Periodo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2025</a:t>
            </a:r>
            <a:r>
              <a:rPr lang="es-HN" sz="1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-2026</a:t>
            </a:r>
            <a:endParaRPr kumimoji="0" lang="es-HN" sz="1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886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71600" y="476672"/>
            <a:ext cx="7128792" cy="5232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HN" sz="28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RESULTADO </a:t>
            </a:r>
            <a:r>
              <a:rPr lang="es-HN" sz="28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TOTAL FONDO FAM</a:t>
            </a:r>
            <a:endParaRPr kumimoji="0" lang="es-HN" sz="28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3" name="13 Imagen" descr="C:\LOGO cich.JPG">
            <a:extLst>
              <a:ext uri="{FF2B5EF4-FFF2-40B4-BE49-F238E27FC236}">
                <a16:creationId xmlns:a16="http://schemas.microsoft.com/office/drawing/2014/main" id="{718588C0-D8FB-3F76-BEBE-482629520EBE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518" y="181695"/>
            <a:ext cx="1099130" cy="94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graphicFrame>
        <p:nvGraphicFramePr>
          <p:cNvPr id="7" name="3 Marcador de contenido">
            <a:extLst>
              <a:ext uri="{FF2B5EF4-FFF2-40B4-BE49-F238E27FC236}">
                <a16:creationId xmlns:a16="http://schemas.microsoft.com/office/drawing/2014/main" id="{18769398-6A6C-43A8-C90E-047D39EA17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7856416"/>
              </p:ext>
            </p:extLst>
          </p:nvPr>
        </p:nvGraphicFramePr>
        <p:xfrm>
          <a:off x="909254" y="1254787"/>
          <a:ext cx="7325489" cy="14541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42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64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554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60,708,696.00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59,211,314.39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97.53%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702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4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41,052,479.75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28,201,411.16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68.70%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58837">
                <a:tc>
                  <a:txBody>
                    <a:bodyPr/>
                    <a:lstStyle/>
                    <a:p>
                      <a:pPr marL="457200" marR="0" lvl="1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19,656,216.25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    31,009,903.23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157.76%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4E7E7612-E22C-AE41-B925-B03B1666E523}"/>
              </a:ext>
            </a:extLst>
          </p:cNvPr>
          <p:cNvSpPr txBox="1"/>
          <p:nvPr/>
        </p:nvSpPr>
        <p:spPr>
          <a:xfrm>
            <a:off x="1597625" y="3501008"/>
            <a:ext cx="5948746" cy="40011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20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INVERSIONES - FONDO FAM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89C5DBC-FEBE-9331-7E62-3153FE5AA514}"/>
              </a:ext>
            </a:extLst>
          </p:cNvPr>
          <p:cNvSpPr txBox="1"/>
          <p:nvPr/>
        </p:nvSpPr>
        <p:spPr>
          <a:xfrm>
            <a:off x="909254" y="2708920"/>
            <a:ext cx="7325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del fondo FAM refleja un superávit, por un valor de L  31,009,903.23 lo que representa un 57.76% por arriba del excedente total proyectado.</a:t>
            </a:r>
          </a:p>
        </p:txBody>
      </p:sp>
      <p:graphicFrame>
        <p:nvGraphicFramePr>
          <p:cNvPr id="10" name="3 Marcador de contenido">
            <a:extLst>
              <a:ext uri="{FF2B5EF4-FFF2-40B4-BE49-F238E27FC236}">
                <a16:creationId xmlns:a16="http://schemas.microsoft.com/office/drawing/2014/main" id="{88F4008E-109C-6E25-D58C-2DAEA08875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6207769"/>
              </p:ext>
            </p:extLst>
          </p:nvPr>
        </p:nvGraphicFramePr>
        <p:xfrm>
          <a:off x="904250" y="3861048"/>
          <a:ext cx="7325489" cy="20882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9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14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1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641">
                <a:tc>
                  <a:txBody>
                    <a:bodyPr/>
                    <a:lstStyle/>
                    <a:p>
                      <a:pPr lvl="0" algn="just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 CERCO TERRENO TATUMBLA, FAM-T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500,000.00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-  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0.00%</a:t>
                      </a:r>
                      <a:endParaRPr lang="es-HN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686783"/>
                  </a:ext>
                </a:extLst>
              </a:tr>
              <a:tr h="356641">
                <a:tc>
                  <a:txBody>
                    <a:bodyPr/>
                    <a:lstStyle/>
                    <a:p>
                      <a:pPr lvl="0" algn="just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 APARTAMENTOS POPOL NAH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3,000,000.00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2,870,400.00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95.68%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588">
                <a:tc>
                  <a:txBody>
                    <a:bodyPr/>
                    <a:lstStyle/>
                    <a:p>
                      <a:pPr lvl="0" algn="just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 CENTRO DE CONVENCIONES, FAM-S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L      1,346,219.03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1,258,263.35  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93.47%</a:t>
                      </a:r>
                      <a:endParaRPr lang="es-HN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41588">
                <a:tc>
                  <a:txBody>
                    <a:bodyPr/>
                    <a:lstStyle/>
                    <a:p>
                      <a:pPr lvl="0" algn="just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 COMPLEJO DEPORTIVO, FAM-SPS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3,321,316.68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2,942,709.79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88.60%</a:t>
                      </a:r>
                      <a:endParaRPr lang="es-HN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610258"/>
                  </a:ext>
                </a:extLst>
              </a:tr>
              <a:tr h="34076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1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TOTAL</a:t>
                      </a:r>
                      <a:endParaRPr lang="es-HN" sz="14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8,167,535.71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7,071,373.14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86.58%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C201356E-8CC5-24E7-7303-9380744FDCE3}"/>
              </a:ext>
            </a:extLst>
          </p:cNvPr>
          <p:cNvSpPr txBox="1"/>
          <p:nvPr/>
        </p:nvSpPr>
        <p:spPr>
          <a:xfrm>
            <a:off x="904249" y="5949280"/>
            <a:ext cx="7325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total ejecutado de las </a:t>
            </a:r>
            <a:r>
              <a:rPr lang="es-HN" sz="1600" b="1" dirty="0">
                <a:latin typeface="Cambria" panose="02040503050406030204" pitchFamily="18" charset="0"/>
                <a:ea typeface="Cambria" panose="02040503050406030204" pitchFamily="18" charset="0"/>
              </a:rPr>
              <a:t>inversiones del Fondo FAM</a:t>
            </a:r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, haciende a la cantidad de </a:t>
            </a:r>
            <a:r>
              <a:rPr lang="es-HN" sz="1600" b="1" dirty="0">
                <a:latin typeface="Cambria" panose="02040503050406030204" pitchFamily="18" charset="0"/>
                <a:ea typeface="Cambria" panose="02040503050406030204" pitchFamily="18" charset="0"/>
              </a:rPr>
              <a:t>L 7,071,373.14</a:t>
            </a:r>
          </a:p>
        </p:txBody>
      </p:sp>
      <p:sp>
        <p:nvSpPr>
          <p:cNvPr id="6" name="3 Rectángulo">
            <a:extLst>
              <a:ext uri="{FF2B5EF4-FFF2-40B4-BE49-F238E27FC236}">
                <a16:creationId xmlns:a16="http://schemas.microsoft.com/office/drawing/2014/main" id="{152361A8-C179-E786-0807-4F296CA9E4CF}"/>
              </a:ext>
            </a:extLst>
          </p:cNvPr>
          <p:cNvSpPr/>
          <p:nvPr/>
        </p:nvSpPr>
        <p:spPr>
          <a:xfrm>
            <a:off x="7668344" y="-27384"/>
            <a:ext cx="8301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Informe Tesorería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HN" sz="11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Periodo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2025</a:t>
            </a:r>
            <a:r>
              <a:rPr lang="es-HN" sz="1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-2026</a:t>
            </a:r>
            <a:endParaRPr kumimoji="0" lang="es-HN" sz="1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595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07B3D-B273-D0A5-DFF2-6B207BBE2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6832B777-2650-1902-B029-036861940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596" y="386661"/>
            <a:ext cx="7128792" cy="95410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HN" sz="28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RESULTADO </a:t>
            </a:r>
            <a:r>
              <a:rPr lang="es-HN" sz="28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TOTAL DE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28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AMBOS FONDOS</a:t>
            </a:r>
            <a:endParaRPr kumimoji="0" lang="es-HN" sz="28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3" name="13 Imagen" descr="C:\LOGO cich.JPG">
            <a:extLst>
              <a:ext uri="{FF2B5EF4-FFF2-40B4-BE49-F238E27FC236}">
                <a16:creationId xmlns:a16="http://schemas.microsoft.com/office/drawing/2014/main" id="{3112AFB8-F74B-4DA8-BC08-065230DDD0A5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518" y="181695"/>
            <a:ext cx="1099130" cy="94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graphicFrame>
        <p:nvGraphicFramePr>
          <p:cNvPr id="7" name="3 Marcador de contenido">
            <a:extLst>
              <a:ext uri="{FF2B5EF4-FFF2-40B4-BE49-F238E27FC236}">
                <a16:creationId xmlns:a16="http://schemas.microsoft.com/office/drawing/2014/main" id="{1D6D3477-224B-696A-82B2-75D1BE77A2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8500278"/>
              </p:ext>
            </p:extLst>
          </p:nvPr>
        </p:nvGraphicFramePr>
        <p:xfrm>
          <a:off x="909254" y="1506127"/>
          <a:ext cx="7325489" cy="1760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26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84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29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284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118,664,336.00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104,944,997.00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88.44%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193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4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96,667,026.24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70,413,041.11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72.84%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432151">
                <a:tc>
                  <a:txBody>
                    <a:bodyPr/>
                    <a:lstStyle/>
                    <a:p>
                      <a:pPr marL="457200" marR="0" lvl="1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21,997,309.76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34,531,955.89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156.98%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87AEA42F-6DA1-453B-1BB1-ED9F1884D491}"/>
              </a:ext>
            </a:extLst>
          </p:cNvPr>
          <p:cNvSpPr txBox="1"/>
          <p:nvPr/>
        </p:nvSpPr>
        <p:spPr>
          <a:xfrm>
            <a:off x="909254" y="3356992"/>
            <a:ext cx="7325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 ambos fondos refleja un superávit del 156.98%, por un valor de L  34,531,955.89, a la fecha se puede apreciar un comportamiento positivo al final del periodo en ambos fondos.</a:t>
            </a:r>
          </a:p>
        </p:txBody>
      </p:sp>
      <p:graphicFrame>
        <p:nvGraphicFramePr>
          <p:cNvPr id="6" name="3 Marcador de contenido">
            <a:extLst>
              <a:ext uri="{FF2B5EF4-FFF2-40B4-BE49-F238E27FC236}">
                <a16:creationId xmlns:a16="http://schemas.microsoft.com/office/drawing/2014/main" id="{0C32EBA8-D75F-2C79-7F20-90DDDBF06F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8581241"/>
              </p:ext>
            </p:extLst>
          </p:nvPr>
        </p:nvGraphicFramePr>
        <p:xfrm>
          <a:off x="904250" y="4509120"/>
          <a:ext cx="7325489" cy="1584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16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34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44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567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    INVERSIONES FONDO CICH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19,250,000.00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17,767,128.68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91.36%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93567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    INVERSIONES FONDO FAM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8,167,535.71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7,071,373.14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86.58%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610258"/>
                  </a:ext>
                </a:extLst>
              </a:tr>
              <a:tr h="39262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1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TOTAL</a:t>
                      </a:r>
                      <a:endParaRPr lang="es-HN" sz="14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L        27,615,071.41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L      24,838,501.82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89.95%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9" name="3 Rectángulo">
            <a:extLst>
              <a:ext uri="{FF2B5EF4-FFF2-40B4-BE49-F238E27FC236}">
                <a16:creationId xmlns:a16="http://schemas.microsoft.com/office/drawing/2014/main" id="{30D8B030-7260-6B0B-328C-D86FE811A2CF}"/>
              </a:ext>
            </a:extLst>
          </p:cNvPr>
          <p:cNvSpPr/>
          <p:nvPr/>
        </p:nvSpPr>
        <p:spPr>
          <a:xfrm>
            <a:off x="7668344" y="-27384"/>
            <a:ext cx="8301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Informe Tesorería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HN" sz="11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Periodo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2025</a:t>
            </a:r>
            <a:r>
              <a:rPr lang="es-HN" sz="1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-2026</a:t>
            </a:r>
            <a:endParaRPr kumimoji="0" lang="es-HN" sz="1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545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895CB-4615-A08D-AA4C-5605F95D9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3 Imagen" descr="C:\LOGO cich.JPG">
            <a:extLst>
              <a:ext uri="{FF2B5EF4-FFF2-40B4-BE49-F238E27FC236}">
                <a16:creationId xmlns:a16="http://schemas.microsoft.com/office/drawing/2014/main" id="{7EC8A806-CFD9-68E9-76AD-F1DF5CF45E6B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518" y="181695"/>
            <a:ext cx="1099130" cy="94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9" name="3 Rectángulo">
            <a:extLst>
              <a:ext uri="{FF2B5EF4-FFF2-40B4-BE49-F238E27FC236}">
                <a16:creationId xmlns:a16="http://schemas.microsoft.com/office/drawing/2014/main" id="{66728F9B-DC28-9F97-5FB4-DB0636FB3805}"/>
              </a:ext>
            </a:extLst>
          </p:cNvPr>
          <p:cNvSpPr/>
          <p:nvPr/>
        </p:nvSpPr>
        <p:spPr>
          <a:xfrm>
            <a:off x="7668344" y="-27384"/>
            <a:ext cx="8301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Informe Tesorería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HN" sz="11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Periodo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2025</a:t>
            </a:r>
            <a:r>
              <a:rPr lang="es-HN" sz="1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-2026</a:t>
            </a:r>
            <a:endParaRPr kumimoji="0" lang="es-HN" sz="1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A71DE784-5362-E0F6-7C86-5573534BBC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424284"/>
              </p:ext>
            </p:extLst>
          </p:nvPr>
        </p:nvGraphicFramePr>
        <p:xfrm>
          <a:off x="827585" y="1196752"/>
          <a:ext cx="7560840" cy="3502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0B19034D-6780-D50F-807E-E5B1D503D287}"/>
              </a:ext>
            </a:extLst>
          </p:cNvPr>
          <p:cNvSpPr txBox="1"/>
          <p:nvPr/>
        </p:nvSpPr>
        <p:spPr>
          <a:xfrm>
            <a:off x="827584" y="4861317"/>
            <a:ext cx="756083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600" b="0" i="0" dirty="0">
                <a:solidFill>
                  <a:srgbClr val="0D0D0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El gráfico refleja un crecimiento sostenido y una mejora en la gestión de los ingresos después del déficit registrado en el periodo </a:t>
            </a:r>
            <a:r>
              <a:rPr lang="es-ES" sz="1600" i="0" dirty="0">
                <a:solidFill>
                  <a:srgbClr val="0D0D0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2022–2023</a:t>
            </a:r>
            <a:r>
              <a:rPr lang="es-ES" sz="1600" b="0" i="0" dirty="0">
                <a:solidFill>
                  <a:srgbClr val="0D0D0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la situación financiera mejora </a:t>
            </a:r>
            <a:r>
              <a:rPr lang="es-ES" sz="1600" dirty="0">
                <a:solidFill>
                  <a:srgbClr val="0D0D0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  <a:r>
              <a:rPr lang="es-ES" sz="1600" b="0" i="0" dirty="0">
                <a:solidFill>
                  <a:srgbClr val="0D0D0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 los últimos tres períodos, culminando en </a:t>
            </a:r>
            <a:r>
              <a:rPr lang="es-ES" sz="1600" i="0" dirty="0">
                <a:solidFill>
                  <a:srgbClr val="0D0D0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2025–2026</a:t>
            </a:r>
            <a:r>
              <a:rPr lang="es-ES" sz="1600" b="0" i="0" dirty="0">
                <a:solidFill>
                  <a:srgbClr val="0D0D0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con el mayor superávit </a:t>
            </a:r>
            <a:r>
              <a:rPr lang="es-ES" sz="1600" dirty="0">
                <a:solidFill>
                  <a:srgbClr val="0D0D0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registrado en el CICH</a:t>
            </a:r>
            <a:r>
              <a:rPr lang="es-ES" sz="1600" b="0" i="0" dirty="0">
                <a:solidFill>
                  <a:srgbClr val="0D0D0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s-HN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3D7BB7A5-46FA-770A-6A6F-7925C6985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596" y="466219"/>
            <a:ext cx="7128792" cy="40011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0">
              <a:defRPr sz="960" b="1" i="0" u="none" strike="noStrike" kern="1200" baseline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es-HN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COMPARATIVO (FONDO FAM + FONDO CICH)</a:t>
            </a:r>
          </a:p>
        </p:txBody>
      </p:sp>
    </p:spTree>
    <p:extLst>
      <p:ext uri="{BB962C8B-B14F-4D97-AF65-F5344CB8AC3E}">
        <p14:creationId xmlns:p14="http://schemas.microsoft.com/office/powerpoint/2010/main" val="3680118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17E1-40B2-6A2B-A663-D301CD77E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C8E47CFA-C6DE-17B8-0F2B-B053104E4B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2959626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13 Imagen" descr="C:\LOGO cich.JPG">
            <a:extLst>
              <a:ext uri="{FF2B5EF4-FFF2-40B4-BE49-F238E27FC236}">
                <a16:creationId xmlns:a16="http://schemas.microsoft.com/office/drawing/2014/main" id="{81D5FF9F-E95A-0175-60EA-6355A4356E14}"/>
              </a:ext>
            </a:extLst>
          </p:cNvPr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06384" y="2773983"/>
            <a:ext cx="1099130" cy="94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2" name="3 Rectángulo">
            <a:extLst>
              <a:ext uri="{FF2B5EF4-FFF2-40B4-BE49-F238E27FC236}">
                <a16:creationId xmlns:a16="http://schemas.microsoft.com/office/drawing/2014/main" id="{1D1D60A7-A38F-6886-F3A6-F6BA47D6FAC2}"/>
              </a:ext>
            </a:extLst>
          </p:cNvPr>
          <p:cNvSpPr/>
          <p:nvPr/>
        </p:nvSpPr>
        <p:spPr>
          <a:xfrm>
            <a:off x="7668344" y="-27384"/>
            <a:ext cx="8301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Informe Tesorería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HN" sz="11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Periodo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2025</a:t>
            </a:r>
            <a:r>
              <a:rPr lang="es-HN" sz="1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-2026</a:t>
            </a:r>
            <a:endParaRPr kumimoji="0" lang="es-HN" sz="1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646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6F231-BE9D-F0E6-75E2-39F5420B6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D5D9630A-708D-6D92-F38A-A40C81C3B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634" y="242645"/>
            <a:ext cx="6533718" cy="95410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HN" sz="28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INGRESOS Y EGRESOS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HN" sz="28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FONDO CICH</a:t>
            </a:r>
          </a:p>
        </p:txBody>
      </p:sp>
      <p:pic>
        <p:nvPicPr>
          <p:cNvPr id="2" name="13 Imagen" descr="C:\LOGO cich.JPG">
            <a:extLst>
              <a:ext uri="{FF2B5EF4-FFF2-40B4-BE49-F238E27FC236}">
                <a16:creationId xmlns:a16="http://schemas.microsoft.com/office/drawing/2014/main" id="{8A5CEDAA-85C5-4001-53C4-B36BE48A0BEC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534" y="181695"/>
            <a:ext cx="1099130" cy="94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aphicFrame>
        <p:nvGraphicFramePr>
          <p:cNvPr id="4" name="3 Marcador de contenido">
            <a:extLst>
              <a:ext uri="{FF2B5EF4-FFF2-40B4-BE49-F238E27FC236}">
                <a16:creationId xmlns:a16="http://schemas.microsoft.com/office/drawing/2014/main" id="{8A74A3AF-B66A-8CD2-5C2E-7E72A08E8C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6391273"/>
              </p:ext>
            </p:extLst>
          </p:nvPr>
        </p:nvGraphicFramePr>
        <p:xfrm>
          <a:off x="1081510" y="1628800"/>
          <a:ext cx="6894765" cy="15122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6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1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59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41,097,640.00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36,541,578.57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88.91%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4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41,066,346.03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32,996,232.20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80.35%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7072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31,293.97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   3,545,346.37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8.57%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B7730B61-EEEE-97AF-E08C-E39F00DE1A2E}"/>
              </a:ext>
            </a:extLst>
          </p:cNvPr>
          <p:cNvSpPr txBox="1"/>
          <p:nvPr/>
        </p:nvSpPr>
        <p:spPr>
          <a:xfrm>
            <a:off x="1007604" y="1268760"/>
            <a:ext cx="4356484" cy="33855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1600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FONDO CICH - TEGUCIGALPA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D2C1FC6-B07E-F3C8-CBC7-E9CAF6E221E8}"/>
              </a:ext>
            </a:extLst>
          </p:cNvPr>
          <p:cNvSpPr txBox="1"/>
          <p:nvPr/>
        </p:nvSpPr>
        <p:spPr>
          <a:xfrm>
            <a:off x="1043608" y="3132257"/>
            <a:ext cx="695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del Fondo CICH Tegucigalpa, refleja un </a:t>
            </a:r>
            <a:r>
              <a:rPr lang="es-HN" sz="1600" b="1" dirty="0">
                <a:latin typeface="Cambria" panose="02040503050406030204" pitchFamily="18" charset="0"/>
                <a:ea typeface="Cambria" panose="02040503050406030204" pitchFamily="18" charset="0"/>
              </a:rPr>
              <a:t>Superávit</a:t>
            </a:r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 por la cantidad de L 3,545,346.37.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F440291-2E96-D29D-19BC-20A116EEF055}"/>
              </a:ext>
            </a:extLst>
          </p:cNvPr>
          <p:cNvSpPr txBox="1"/>
          <p:nvPr/>
        </p:nvSpPr>
        <p:spPr>
          <a:xfrm>
            <a:off x="1007604" y="4026550"/>
            <a:ext cx="4068452" cy="33855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1600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COMPLEJO DEPORTIVO FONDO CICH </a:t>
            </a:r>
          </a:p>
        </p:txBody>
      </p:sp>
      <p:graphicFrame>
        <p:nvGraphicFramePr>
          <p:cNvPr id="8" name="3 Marcador de contenido">
            <a:extLst>
              <a:ext uri="{FF2B5EF4-FFF2-40B4-BE49-F238E27FC236}">
                <a16:creationId xmlns:a16="http://schemas.microsoft.com/office/drawing/2014/main" id="{F0C66075-A678-D190-7832-954F8E22DA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036305"/>
              </p:ext>
            </p:extLst>
          </p:nvPr>
        </p:nvGraphicFramePr>
        <p:xfrm>
          <a:off x="1115616" y="4365061"/>
          <a:ext cx="6894766" cy="15122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6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1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59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3,000,000.00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2,164,786.20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72.16%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4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1,393,000.00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1,085,413.72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77.92%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7072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1,607,000.00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  1,079,372.48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67.17%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7716C3E-7282-3EA5-67B2-583F3BF476C1}"/>
              </a:ext>
            </a:extLst>
          </p:cNvPr>
          <p:cNvSpPr txBox="1"/>
          <p:nvPr/>
        </p:nvSpPr>
        <p:spPr>
          <a:xfrm>
            <a:off x="1069924" y="5868561"/>
            <a:ext cx="695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del Complejo Deportivo de Tegucigalpa refleja un </a:t>
            </a:r>
            <a:r>
              <a:rPr lang="es-HN" sz="1600" b="1" dirty="0">
                <a:latin typeface="Cambria" panose="02040503050406030204" pitchFamily="18" charset="0"/>
                <a:ea typeface="Cambria" panose="02040503050406030204" pitchFamily="18" charset="0"/>
              </a:rPr>
              <a:t>Superávit</a:t>
            </a:r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, por la cantidad de L 1,079,372.48</a:t>
            </a:r>
          </a:p>
        </p:txBody>
      </p:sp>
      <p:sp>
        <p:nvSpPr>
          <p:cNvPr id="6" name="3 Rectángulo">
            <a:extLst>
              <a:ext uri="{FF2B5EF4-FFF2-40B4-BE49-F238E27FC236}">
                <a16:creationId xmlns:a16="http://schemas.microsoft.com/office/drawing/2014/main" id="{91DF71F7-1B87-40AB-0516-F2BD189C0839}"/>
              </a:ext>
            </a:extLst>
          </p:cNvPr>
          <p:cNvSpPr/>
          <p:nvPr/>
        </p:nvSpPr>
        <p:spPr>
          <a:xfrm>
            <a:off x="7668344" y="-27384"/>
            <a:ext cx="8301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Informe Tesorería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HN" sz="11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Periodo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2025</a:t>
            </a:r>
            <a:r>
              <a:rPr lang="es-HN" sz="1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-2026</a:t>
            </a:r>
            <a:endParaRPr kumimoji="0" lang="es-HN" sz="1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277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 Imagen" descr="C:\LOGO cich.JPG">
            <a:extLst>
              <a:ext uri="{FF2B5EF4-FFF2-40B4-BE49-F238E27FC236}">
                <a16:creationId xmlns:a16="http://schemas.microsoft.com/office/drawing/2014/main" id="{8869C3DF-FA7B-C74D-7CDE-E5F92AD9FDB6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181695"/>
            <a:ext cx="1099130" cy="94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FDB819B-9722-402B-A6C8-2D8FDFB93CD4}"/>
              </a:ext>
            </a:extLst>
          </p:cNvPr>
          <p:cNvSpPr txBox="1"/>
          <p:nvPr/>
        </p:nvSpPr>
        <p:spPr>
          <a:xfrm>
            <a:off x="1062618" y="1268760"/>
            <a:ext cx="4085446" cy="33855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1600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CAPITULO NOR-OCCIDENTAL FONDO CICH </a:t>
            </a:r>
          </a:p>
        </p:txBody>
      </p:sp>
      <p:graphicFrame>
        <p:nvGraphicFramePr>
          <p:cNvPr id="8" name="3 Marcador de contenido">
            <a:extLst>
              <a:ext uri="{FF2B5EF4-FFF2-40B4-BE49-F238E27FC236}">
                <a16:creationId xmlns:a16="http://schemas.microsoft.com/office/drawing/2014/main" id="{F113E8C2-AFBE-444F-58DC-8450C04649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3310368"/>
              </p:ext>
            </p:extLst>
          </p:nvPr>
        </p:nvGraphicFramePr>
        <p:xfrm>
          <a:off x="1102367" y="1628800"/>
          <a:ext cx="6939266" cy="1594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1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3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2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1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2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5,867,500.00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4,661,354.88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79.44%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4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6,021,205.32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4,560,313.38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75.74%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9087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-L                  153,705.32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101,041.50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3.71%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BE544871-BF50-4E57-56C5-92F18C730D65}"/>
              </a:ext>
            </a:extLst>
          </p:cNvPr>
          <p:cNvSpPr txBox="1"/>
          <p:nvPr/>
        </p:nvSpPr>
        <p:spPr>
          <a:xfrm>
            <a:off x="1062618" y="3212976"/>
            <a:ext cx="695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del Capitulo Noroccidental refleja un </a:t>
            </a:r>
            <a:r>
              <a:rPr lang="es-HN" sz="1600" b="1" dirty="0">
                <a:latin typeface="Cambria" panose="02040503050406030204" pitchFamily="18" charset="0"/>
                <a:ea typeface="Cambria" panose="02040503050406030204" pitchFamily="18" charset="0"/>
              </a:rPr>
              <a:t>Superávit,</a:t>
            </a:r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 por la cantidad de L 101,041.50</a:t>
            </a:r>
            <a:r>
              <a:rPr lang="es-ES" sz="1600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s-HN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4DBB3681-5682-7A6E-5CB4-F2DE0BD80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634" y="199093"/>
            <a:ext cx="6533718" cy="95410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HN" sz="28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INGRESOS Y EGRESOS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HN" sz="28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FONDO CICH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81148E9-19EA-BB35-56B7-74DB1F9FEAFB}"/>
              </a:ext>
            </a:extLst>
          </p:cNvPr>
          <p:cNvSpPr txBox="1"/>
          <p:nvPr/>
        </p:nvSpPr>
        <p:spPr>
          <a:xfrm>
            <a:off x="899592" y="3954542"/>
            <a:ext cx="4085446" cy="33855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1600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CAPITULO NOR-ORIENTAL FONDO CICH </a:t>
            </a:r>
          </a:p>
        </p:txBody>
      </p:sp>
      <p:graphicFrame>
        <p:nvGraphicFramePr>
          <p:cNvPr id="16" name="3 Marcador de contenido">
            <a:extLst>
              <a:ext uri="{FF2B5EF4-FFF2-40B4-BE49-F238E27FC236}">
                <a16:creationId xmlns:a16="http://schemas.microsoft.com/office/drawing/2014/main" id="{04ABA607-E643-B0F8-E87F-C80C44F8E7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2715003"/>
              </p:ext>
            </p:extLst>
          </p:nvPr>
        </p:nvGraphicFramePr>
        <p:xfrm>
          <a:off x="1102365" y="4282876"/>
          <a:ext cx="6939267" cy="1594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1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3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2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1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2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1,640,000.00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1,127,087.47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68.72%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4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1,636,050.00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1,250,886.85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76.46%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9087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3,950.00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-L            123,799.38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-7.73%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4819F417-3D02-70B5-7C04-AB18101DF41D}"/>
              </a:ext>
            </a:extLst>
          </p:cNvPr>
          <p:cNvSpPr txBox="1"/>
          <p:nvPr/>
        </p:nvSpPr>
        <p:spPr>
          <a:xfrm>
            <a:off x="1069924" y="5877272"/>
            <a:ext cx="695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del Capitulo Nororiental refleja un </a:t>
            </a:r>
            <a:r>
              <a:rPr lang="es-HN" sz="1600" b="1" dirty="0">
                <a:latin typeface="Cambria" panose="02040503050406030204" pitchFamily="18" charset="0"/>
                <a:ea typeface="Cambria" panose="02040503050406030204" pitchFamily="18" charset="0"/>
              </a:rPr>
              <a:t>Déficit</a:t>
            </a:r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, por la cantidad de L 123,799.38, </a:t>
            </a:r>
            <a:r>
              <a:rPr lang="es-ES" sz="1600" b="1" dirty="0">
                <a:latin typeface="Cambria" panose="02040503050406030204" pitchFamily="18" charset="0"/>
                <a:ea typeface="Cambria" panose="02040503050406030204" pitchFamily="18" charset="0"/>
              </a:rPr>
              <a:t>el gasto es mayor a los ingresos.</a:t>
            </a:r>
            <a:endParaRPr lang="es-HN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3 Rectángulo">
            <a:extLst>
              <a:ext uri="{FF2B5EF4-FFF2-40B4-BE49-F238E27FC236}">
                <a16:creationId xmlns:a16="http://schemas.microsoft.com/office/drawing/2014/main" id="{C35A88C7-14FB-9875-4CCD-B89541EA3AE5}"/>
              </a:ext>
            </a:extLst>
          </p:cNvPr>
          <p:cNvSpPr/>
          <p:nvPr/>
        </p:nvSpPr>
        <p:spPr>
          <a:xfrm>
            <a:off x="7668344" y="-27384"/>
            <a:ext cx="8301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Informe Tesorería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HN" sz="11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Periodo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2025</a:t>
            </a:r>
            <a:r>
              <a:rPr lang="es-HN" sz="1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-2026</a:t>
            </a:r>
            <a:endParaRPr kumimoji="0" lang="es-HN" sz="1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902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790A5-C40C-BD71-45C7-B16347432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 Imagen" descr="C:\LOGO cich.JPG">
            <a:extLst>
              <a:ext uri="{FF2B5EF4-FFF2-40B4-BE49-F238E27FC236}">
                <a16:creationId xmlns:a16="http://schemas.microsoft.com/office/drawing/2014/main" id="{BC45FC9D-1350-AF2F-1985-C398218EF188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534" y="181695"/>
            <a:ext cx="1099130" cy="94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graphicFrame>
        <p:nvGraphicFramePr>
          <p:cNvPr id="8" name="3 Marcador de contenido">
            <a:extLst>
              <a:ext uri="{FF2B5EF4-FFF2-40B4-BE49-F238E27FC236}">
                <a16:creationId xmlns:a16="http://schemas.microsoft.com/office/drawing/2014/main" id="{E82DD718-77FE-5A12-9ABE-C642E56165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1788750"/>
              </p:ext>
            </p:extLst>
          </p:nvPr>
        </p:nvGraphicFramePr>
        <p:xfrm>
          <a:off x="1102367" y="1628800"/>
          <a:ext cx="6939266" cy="1594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1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3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2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1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2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1,163,500.00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508,020.02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43.66%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4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562,730.00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524,987.82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93.29%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9087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600,770.00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-L                 16,967.80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-49.63%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072C03B3-7637-FBA7-FC7E-9F687E571D3A}"/>
              </a:ext>
            </a:extLst>
          </p:cNvPr>
          <p:cNvSpPr txBox="1"/>
          <p:nvPr/>
        </p:nvSpPr>
        <p:spPr>
          <a:xfrm>
            <a:off x="1062618" y="3212976"/>
            <a:ext cx="695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 la Sede de Danlí refleja un </a:t>
            </a:r>
            <a:r>
              <a:rPr lang="es-HN" sz="1600" b="1" dirty="0">
                <a:latin typeface="Cambria" panose="02040503050406030204" pitchFamily="18" charset="0"/>
                <a:ea typeface="Cambria" panose="02040503050406030204" pitchFamily="18" charset="0"/>
              </a:rPr>
              <a:t>Déficit,</a:t>
            </a:r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 por la cantidad de L 16,967.80 </a:t>
            </a:r>
            <a:r>
              <a:rPr lang="es-ES" sz="1600" b="1" dirty="0">
                <a:latin typeface="Cambria" panose="02040503050406030204" pitchFamily="18" charset="0"/>
                <a:ea typeface="Cambria" panose="02040503050406030204" pitchFamily="18" charset="0"/>
              </a:rPr>
              <a:t>el gasto es mayor a los ingresos.</a:t>
            </a:r>
            <a:endParaRPr lang="es-HN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AEB8326E-EF3A-A073-4BED-7894A1788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634" y="199093"/>
            <a:ext cx="6533718" cy="95410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HN" sz="28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INGRESOS Y EGRESOS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HN" sz="28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FONDO CICH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F9DB57B-3AAF-F220-A6F5-59A0FBAB1C60}"/>
              </a:ext>
            </a:extLst>
          </p:cNvPr>
          <p:cNvSpPr txBox="1"/>
          <p:nvPr/>
        </p:nvSpPr>
        <p:spPr>
          <a:xfrm>
            <a:off x="1043608" y="3954542"/>
            <a:ext cx="4085446" cy="33855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1600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SEDE OLANCHO - FONDO CICH </a:t>
            </a:r>
          </a:p>
        </p:txBody>
      </p:sp>
      <p:graphicFrame>
        <p:nvGraphicFramePr>
          <p:cNvPr id="16" name="3 Marcador de contenido">
            <a:extLst>
              <a:ext uri="{FF2B5EF4-FFF2-40B4-BE49-F238E27FC236}">
                <a16:creationId xmlns:a16="http://schemas.microsoft.com/office/drawing/2014/main" id="{DEC049B8-B3F5-CFC2-C030-3C1297CD75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0739443"/>
              </p:ext>
            </p:extLst>
          </p:nvPr>
        </p:nvGraphicFramePr>
        <p:xfrm>
          <a:off x="1102365" y="4282876"/>
          <a:ext cx="6939267" cy="1594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1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3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2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1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2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563,500.00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143,455.73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25.46%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4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552,730.00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329,098.79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59.54%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9087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10,770.00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-L             185,643.06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-34.08%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5F4FB79B-D886-311A-C6F3-42676734F088}"/>
              </a:ext>
            </a:extLst>
          </p:cNvPr>
          <p:cNvSpPr txBox="1"/>
          <p:nvPr/>
        </p:nvSpPr>
        <p:spPr>
          <a:xfrm>
            <a:off x="1069924" y="5877272"/>
            <a:ext cx="695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 la Sede de Olancho refleja un </a:t>
            </a:r>
            <a:r>
              <a:rPr lang="es-HN" sz="1600" b="1" dirty="0">
                <a:latin typeface="Cambria" panose="02040503050406030204" pitchFamily="18" charset="0"/>
                <a:ea typeface="Cambria" panose="02040503050406030204" pitchFamily="18" charset="0"/>
              </a:rPr>
              <a:t>Déficit,</a:t>
            </a:r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 por la cantidad de L 185,643.06, </a:t>
            </a:r>
            <a:r>
              <a:rPr lang="es-ES" sz="1600" b="1" dirty="0">
                <a:latin typeface="Cambria" panose="02040503050406030204" pitchFamily="18" charset="0"/>
                <a:ea typeface="Cambria" panose="02040503050406030204" pitchFamily="18" charset="0"/>
              </a:rPr>
              <a:t>el gasto es mayor a los ingresos.</a:t>
            </a:r>
            <a:endParaRPr lang="es-HN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190DBC2-68BD-A983-44BE-06B164BE7FE3}"/>
              </a:ext>
            </a:extLst>
          </p:cNvPr>
          <p:cNvSpPr txBox="1"/>
          <p:nvPr/>
        </p:nvSpPr>
        <p:spPr>
          <a:xfrm>
            <a:off x="1043608" y="1290246"/>
            <a:ext cx="3240360" cy="33855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1600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SEDE DANLI - FONDO CICH </a:t>
            </a:r>
          </a:p>
        </p:txBody>
      </p:sp>
      <p:sp>
        <p:nvSpPr>
          <p:cNvPr id="6" name="3 Rectángulo">
            <a:extLst>
              <a:ext uri="{FF2B5EF4-FFF2-40B4-BE49-F238E27FC236}">
                <a16:creationId xmlns:a16="http://schemas.microsoft.com/office/drawing/2014/main" id="{DDF2A0C1-168A-322E-5F06-BD1F3F2D9893}"/>
              </a:ext>
            </a:extLst>
          </p:cNvPr>
          <p:cNvSpPr/>
          <p:nvPr/>
        </p:nvSpPr>
        <p:spPr>
          <a:xfrm>
            <a:off x="7668344" y="-27384"/>
            <a:ext cx="8301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Informe Tesorería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HN" sz="11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Periodo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2025</a:t>
            </a:r>
            <a:r>
              <a:rPr lang="es-HN" sz="1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-2026</a:t>
            </a:r>
            <a:endParaRPr kumimoji="0" lang="es-HN" sz="1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726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C4C1B-1C87-61BA-D46D-53B1C4E19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 Imagen" descr="C:\LOGO cich.JPG">
            <a:extLst>
              <a:ext uri="{FF2B5EF4-FFF2-40B4-BE49-F238E27FC236}">
                <a16:creationId xmlns:a16="http://schemas.microsoft.com/office/drawing/2014/main" id="{6D249F69-7D13-D7FF-2F9F-C77661686C83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534" y="181695"/>
            <a:ext cx="1099130" cy="94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graphicFrame>
        <p:nvGraphicFramePr>
          <p:cNvPr id="8" name="3 Marcador de contenido">
            <a:extLst>
              <a:ext uri="{FF2B5EF4-FFF2-40B4-BE49-F238E27FC236}">
                <a16:creationId xmlns:a16="http://schemas.microsoft.com/office/drawing/2014/main" id="{25DAF601-81C6-C464-BF64-98F23FE52B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4609611"/>
              </p:ext>
            </p:extLst>
          </p:nvPr>
        </p:nvGraphicFramePr>
        <p:xfrm>
          <a:off x="1102367" y="1628800"/>
          <a:ext cx="6939266" cy="1594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1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3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2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1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2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563,500.00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183,889.01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32.63%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4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552,730.00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371,109.90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67.14%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9087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10,770.00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-L            187,220.89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-34.51%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09046E97-3898-438A-2609-76D0D0D963A2}"/>
              </a:ext>
            </a:extLst>
          </p:cNvPr>
          <p:cNvSpPr txBox="1"/>
          <p:nvPr/>
        </p:nvSpPr>
        <p:spPr>
          <a:xfrm>
            <a:off x="1062618" y="3212976"/>
            <a:ext cx="695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 la Sede de Santa Rosa de Copán refleja un </a:t>
            </a:r>
            <a:r>
              <a:rPr lang="es-HN" sz="1600" b="1" dirty="0">
                <a:latin typeface="Cambria" panose="02040503050406030204" pitchFamily="18" charset="0"/>
                <a:ea typeface="Cambria" panose="02040503050406030204" pitchFamily="18" charset="0"/>
              </a:rPr>
              <a:t>Déficit,</a:t>
            </a:r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 por la cantidad de L 187,220.89, </a:t>
            </a:r>
            <a:r>
              <a:rPr lang="es-ES" sz="1600" b="1" dirty="0">
                <a:latin typeface="Cambria" panose="02040503050406030204" pitchFamily="18" charset="0"/>
                <a:ea typeface="Cambria" panose="02040503050406030204" pitchFamily="18" charset="0"/>
              </a:rPr>
              <a:t>el gasto es mayor a los ingresos.</a:t>
            </a:r>
            <a:endParaRPr lang="es-HN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E766158D-0C23-7D06-AC9C-92EBA62B5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634" y="199093"/>
            <a:ext cx="6533718" cy="95410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HN" sz="28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INGRESOS Y EGRESOS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HN" sz="28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FONDO CICH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09C94FC-4CDE-3692-C94A-5510F50E36DF}"/>
              </a:ext>
            </a:extLst>
          </p:cNvPr>
          <p:cNvSpPr txBox="1"/>
          <p:nvPr/>
        </p:nvSpPr>
        <p:spPr>
          <a:xfrm>
            <a:off x="1043608" y="3954542"/>
            <a:ext cx="4464496" cy="33855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1600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SEDE INTIBUCÁ - FONDO CICH </a:t>
            </a:r>
          </a:p>
        </p:txBody>
      </p:sp>
      <p:graphicFrame>
        <p:nvGraphicFramePr>
          <p:cNvPr id="16" name="3 Marcador de contenido">
            <a:extLst>
              <a:ext uri="{FF2B5EF4-FFF2-40B4-BE49-F238E27FC236}">
                <a16:creationId xmlns:a16="http://schemas.microsoft.com/office/drawing/2014/main" id="{7B62DD91-AE3B-A721-8186-4B004E0767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3598161"/>
              </p:ext>
            </p:extLst>
          </p:nvPr>
        </p:nvGraphicFramePr>
        <p:xfrm>
          <a:off x="1102365" y="4282876"/>
          <a:ext cx="6939267" cy="1594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1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3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2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1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2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563,500.00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98,682.83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17.51%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4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552,730.00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340,389.30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61.58%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9087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10,770.00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-L             241,706.47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-44.07%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EEE25851-4DB7-52A1-DF89-50CC7072C8A4}"/>
              </a:ext>
            </a:extLst>
          </p:cNvPr>
          <p:cNvSpPr txBox="1"/>
          <p:nvPr/>
        </p:nvSpPr>
        <p:spPr>
          <a:xfrm>
            <a:off x="1069924" y="5877272"/>
            <a:ext cx="695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 la Sede de Intibucá refleja un </a:t>
            </a:r>
            <a:r>
              <a:rPr lang="es-HN" sz="1600" b="1" dirty="0">
                <a:latin typeface="Cambria" panose="02040503050406030204" pitchFamily="18" charset="0"/>
                <a:ea typeface="Cambria" panose="02040503050406030204" pitchFamily="18" charset="0"/>
              </a:rPr>
              <a:t>Déficit,</a:t>
            </a:r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 por la cantidad de L 241,706.47, </a:t>
            </a:r>
            <a:r>
              <a:rPr lang="es-ES" sz="1600" b="1" dirty="0">
                <a:latin typeface="Cambria" panose="02040503050406030204" pitchFamily="18" charset="0"/>
                <a:ea typeface="Cambria" panose="02040503050406030204" pitchFamily="18" charset="0"/>
              </a:rPr>
              <a:t>el gasto es mayor a los ingresos.</a:t>
            </a:r>
            <a:endParaRPr lang="es-HN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DA31DB1-67EF-BB8D-42AE-DE2400A4D5F7}"/>
              </a:ext>
            </a:extLst>
          </p:cNvPr>
          <p:cNvSpPr txBox="1"/>
          <p:nvPr/>
        </p:nvSpPr>
        <p:spPr>
          <a:xfrm>
            <a:off x="1043608" y="1290246"/>
            <a:ext cx="4464496" cy="33855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1600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SEDE SANTA ROSA DE COPÁN - FONDO CICH </a:t>
            </a:r>
          </a:p>
        </p:txBody>
      </p:sp>
      <p:sp>
        <p:nvSpPr>
          <p:cNvPr id="6" name="3 Rectángulo">
            <a:extLst>
              <a:ext uri="{FF2B5EF4-FFF2-40B4-BE49-F238E27FC236}">
                <a16:creationId xmlns:a16="http://schemas.microsoft.com/office/drawing/2014/main" id="{B1279EDA-8C64-28ED-9443-5C94B83FB7BC}"/>
              </a:ext>
            </a:extLst>
          </p:cNvPr>
          <p:cNvSpPr/>
          <p:nvPr/>
        </p:nvSpPr>
        <p:spPr>
          <a:xfrm>
            <a:off x="7668344" y="-27384"/>
            <a:ext cx="8301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Informe Tesorería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HN" sz="11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Periodo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2025</a:t>
            </a:r>
            <a:r>
              <a:rPr lang="es-HN" sz="1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-2026</a:t>
            </a:r>
            <a:endParaRPr kumimoji="0" lang="es-HN" sz="1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140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61572-7888-9A70-2359-EA46A2256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 Imagen" descr="C:\LOGO cich.JPG">
            <a:extLst>
              <a:ext uri="{FF2B5EF4-FFF2-40B4-BE49-F238E27FC236}">
                <a16:creationId xmlns:a16="http://schemas.microsoft.com/office/drawing/2014/main" id="{5312CE3A-6882-DA9D-EECC-E853E3EF42E4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534" y="181695"/>
            <a:ext cx="1099130" cy="94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graphicFrame>
        <p:nvGraphicFramePr>
          <p:cNvPr id="8" name="3 Marcador de contenido">
            <a:extLst>
              <a:ext uri="{FF2B5EF4-FFF2-40B4-BE49-F238E27FC236}">
                <a16:creationId xmlns:a16="http://schemas.microsoft.com/office/drawing/2014/main" id="{6DCFE77F-0B4C-53D6-6798-F298C674F1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6152243"/>
              </p:ext>
            </p:extLst>
          </p:nvPr>
        </p:nvGraphicFramePr>
        <p:xfrm>
          <a:off x="1102367" y="1628800"/>
          <a:ext cx="6939266" cy="1594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1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3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2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1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2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563,500.00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80,827.90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14.34%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4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552,730.00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320,536.80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57.99%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9087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10,770.00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-L            239,708.90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-43.65%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A5783CC-3AFA-C1CA-6D4B-D5476D9EE682}"/>
              </a:ext>
            </a:extLst>
          </p:cNvPr>
          <p:cNvSpPr txBox="1"/>
          <p:nvPr/>
        </p:nvSpPr>
        <p:spPr>
          <a:xfrm>
            <a:off x="1062618" y="3212976"/>
            <a:ext cx="695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 la Sede de Santa Bárbara refleja un </a:t>
            </a:r>
            <a:r>
              <a:rPr lang="es-HN" sz="1600" b="1" dirty="0">
                <a:latin typeface="Cambria" panose="02040503050406030204" pitchFamily="18" charset="0"/>
                <a:ea typeface="Cambria" panose="02040503050406030204" pitchFamily="18" charset="0"/>
              </a:rPr>
              <a:t>Déficit,</a:t>
            </a:r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 por la cantidad de L 239,708.90, </a:t>
            </a:r>
            <a:r>
              <a:rPr lang="es-ES" sz="1600" b="1" dirty="0">
                <a:latin typeface="Cambria" panose="02040503050406030204" pitchFamily="18" charset="0"/>
                <a:ea typeface="Cambria" panose="02040503050406030204" pitchFamily="18" charset="0"/>
              </a:rPr>
              <a:t>el gasto es mayor a los ingresos.</a:t>
            </a:r>
            <a:endParaRPr lang="es-HN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774A9B0B-1BB4-6032-A063-1D4B234E7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634" y="199093"/>
            <a:ext cx="6533718" cy="95410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HN" sz="28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INGRESOS Y EGRESOS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HN" sz="28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FONDO CICH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63B4A60-10F4-7C0E-1F96-247B3EFF4987}"/>
              </a:ext>
            </a:extLst>
          </p:cNvPr>
          <p:cNvSpPr txBox="1"/>
          <p:nvPr/>
        </p:nvSpPr>
        <p:spPr>
          <a:xfrm>
            <a:off x="1043608" y="3954542"/>
            <a:ext cx="6048672" cy="33855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600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CENTRO DE CONCILIACIÓN Y ARBITRAJE</a:t>
            </a:r>
            <a:r>
              <a:rPr lang="es-HN" sz="1600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 - FONDO CICH </a:t>
            </a:r>
          </a:p>
        </p:txBody>
      </p:sp>
      <p:graphicFrame>
        <p:nvGraphicFramePr>
          <p:cNvPr id="16" name="3 Marcador de contenido">
            <a:extLst>
              <a:ext uri="{FF2B5EF4-FFF2-40B4-BE49-F238E27FC236}">
                <a16:creationId xmlns:a16="http://schemas.microsoft.com/office/drawing/2014/main" id="{8C4F6D7C-BE40-F9B7-411A-FFAE28D7C4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2390372"/>
              </p:ext>
            </p:extLst>
          </p:nvPr>
        </p:nvGraphicFramePr>
        <p:xfrm>
          <a:off x="1102365" y="4282876"/>
          <a:ext cx="6939267" cy="1594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1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3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2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1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2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ABFF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1,806,000.00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224,000.00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12.40%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4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1,618,835.14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432,661.19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26.73%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39087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187,164.86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-L             208,661.19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-14.32%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C819B9A6-71EC-D557-7A8D-C758511C1BFA}"/>
              </a:ext>
            </a:extLst>
          </p:cNvPr>
          <p:cNvSpPr txBox="1"/>
          <p:nvPr/>
        </p:nvSpPr>
        <p:spPr>
          <a:xfrm>
            <a:off x="1069924" y="5877272"/>
            <a:ext cx="695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del Centro de Conciliación y Arbitraje refleja un </a:t>
            </a:r>
            <a:r>
              <a:rPr lang="es-HN" sz="1600" b="1" dirty="0">
                <a:latin typeface="Cambria" panose="02040503050406030204" pitchFamily="18" charset="0"/>
                <a:ea typeface="Cambria" panose="02040503050406030204" pitchFamily="18" charset="0"/>
              </a:rPr>
              <a:t>Déficit,</a:t>
            </a:r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 por la cantidad de L 208,661.19, </a:t>
            </a:r>
            <a:r>
              <a:rPr lang="es-ES" sz="1600" b="1" dirty="0">
                <a:latin typeface="Cambria" panose="02040503050406030204" pitchFamily="18" charset="0"/>
                <a:ea typeface="Cambria" panose="02040503050406030204" pitchFamily="18" charset="0"/>
              </a:rPr>
              <a:t>el gasto es mayor a los ingresos.</a:t>
            </a:r>
            <a:endParaRPr lang="es-HN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E51DBAE-154D-F3A3-8241-7098CD1CF242}"/>
              </a:ext>
            </a:extLst>
          </p:cNvPr>
          <p:cNvSpPr txBox="1"/>
          <p:nvPr/>
        </p:nvSpPr>
        <p:spPr>
          <a:xfrm>
            <a:off x="1043608" y="1290246"/>
            <a:ext cx="4464496" cy="33855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1600" b="1" dirty="0">
                <a:solidFill>
                  <a:srgbClr val="B88C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SEDE SANTA BARBARA - FONDO CICH </a:t>
            </a:r>
          </a:p>
        </p:txBody>
      </p:sp>
      <p:sp>
        <p:nvSpPr>
          <p:cNvPr id="6" name="3 Rectángulo">
            <a:extLst>
              <a:ext uri="{FF2B5EF4-FFF2-40B4-BE49-F238E27FC236}">
                <a16:creationId xmlns:a16="http://schemas.microsoft.com/office/drawing/2014/main" id="{7B65AB3E-B180-AE9A-2A8D-FF4C6C57E39C}"/>
              </a:ext>
            </a:extLst>
          </p:cNvPr>
          <p:cNvSpPr/>
          <p:nvPr/>
        </p:nvSpPr>
        <p:spPr>
          <a:xfrm>
            <a:off x="7668344" y="-27384"/>
            <a:ext cx="8301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Informe Tesorería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HN" sz="11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Periodo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2025</a:t>
            </a:r>
            <a:r>
              <a:rPr lang="es-HN" sz="1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-2026</a:t>
            </a:r>
            <a:endParaRPr kumimoji="0" lang="es-HN" sz="1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199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708C5-BBA1-3908-9877-61719BAF3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 Imagen" descr="C:\LOGO cich.JPG">
            <a:extLst>
              <a:ext uri="{FF2B5EF4-FFF2-40B4-BE49-F238E27FC236}">
                <a16:creationId xmlns:a16="http://schemas.microsoft.com/office/drawing/2014/main" id="{3769B2C5-61AB-A0F1-D8F1-3CA3B62FCB55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534" y="181695"/>
            <a:ext cx="1099130" cy="94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8C216F17-045C-BD03-0EF8-8268F4B76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634" y="529516"/>
            <a:ext cx="6533718" cy="5232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HN" sz="28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ANALISIS DE LAS NUEVAS SEDES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C544D85D-CFA4-9CDF-0160-532314661E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7926574"/>
              </p:ext>
            </p:extLst>
          </p:nvPr>
        </p:nvGraphicFramePr>
        <p:xfrm>
          <a:off x="611560" y="1268760"/>
          <a:ext cx="5040560" cy="5059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9F5A1E9-D5F7-CDCE-33BF-594A696D2878}"/>
              </a:ext>
            </a:extLst>
          </p:cNvPr>
          <p:cNvSpPr txBox="1"/>
          <p:nvPr/>
        </p:nvSpPr>
        <p:spPr>
          <a:xfrm>
            <a:off x="5652120" y="1268760"/>
            <a:ext cx="288032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COMPARACIÓN ENTRE SEDES</a:t>
            </a:r>
          </a:p>
          <a:p>
            <a:pPr algn="ctr">
              <a:buNone/>
            </a:pPr>
            <a:endParaRPr lang="es-ES" sz="7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200" b="1" i="1" dirty="0">
                <a:latin typeface="Cambria" panose="02040503050406030204" pitchFamily="18" charset="0"/>
                <a:ea typeface="Cambria" panose="02040503050406030204" pitchFamily="18" charset="0"/>
              </a:rPr>
              <a:t>Olancho</a:t>
            </a:r>
            <a:r>
              <a:rPr lang="es-ES" sz="1200" dirty="0">
                <a:latin typeface="Cambria" panose="02040503050406030204" pitchFamily="18" charset="0"/>
                <a:ea typeface="Cambria" panose="02040503050406030204" pitchFamily="18" charset="0"/>
              </a:rPr>
              <a:t> tiene el menor déficit, aunque sus gastos son elevados, también mantiene ingresos relativamente altos.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200" b="1" i="1" dirty="0">
                <a:latin typeface="Cambria" panose="02040503050406030204" pitchFamily="18" charset="0"/>
                <a:ea typeface="Cambria" panose="02040503050406030204" pitchFamily="18" charset="0"/>
              </a:rPr>
              <a:t>Santa Rosa de Copán</a:t>
            </a:r>
            <a:r>
              <a:rPr lang="es-ES" sz="12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s-ES" sz="1200" dirty="0">
                <a:latin typeface="Cambria" panose="02040503050406030204" pitchFamily="18" charset="0"/>
                <a:ea typeface="Cambria" panose="02040503050406030204" pitchFamily="18" charset="0"/>
              </a:rPr>
              <a:t>registra los ingresos más altos, pero sus gastos también son los mas altos, por lo que mantiene un déficit similar al de Olancho.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200" b="1" i="1" dirty="0">
                <a:latin typeface="Cambria" panose="02040503050406030204" pitchFamily="18" charset="0"/>
                <a:ea typeface="Cambria" panose="02040503050406030204" pitchFamily="18" charset="0"/>
              </a:rPr>
              <a:t>Intibucá</a:t>
            </a:r>
            <a:r>
              <a:rPr lang="es-ES" sz="1200" dirty="0">
                <a:latin typeface="Cambria" panose="02040503050406030204" pitchFamily="18" charset="0"/>
                <a:ea typeface="Cambria" panose="02040503050406030204" pitchFamily="18" charset="0"/>
              </a:rPr>
              <a:t> presenta la situación financiera más desfavorable, con un déficit superior a L240 mil.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200" b="1" i="1" dirty="0">
                <a:latin typeface="Cambria" panose="02040503050406030204" pitchFamily="18" charset="0"/>
                <a:ea typeface="Cambria" panose="02040503050406030204" pitchFamily="18" charset="0"/>
              </a:rPr>
              <a:t>Santa Bárbara</a:t>
            </a:r>
            <a:r>
              <a:rPr lang="es-ES" sz="12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s-ES" sz="1200" dirty="0">
                <a:latin typeface="Cambria" panose="02040503050406030204" pitchFamily="18" charset="0"/>
                <a:ea typeface="Cambria" panose="02040503050406030204" pitchFamily="18" charset="0"/>
              </a:rPr>
              <a:t>tiene los menores ingresos y, aunque también registra los menores gastos, el desequilibrio sigue siendo muy alto. </a:t>
            </a:r>
          </a:p>
          <a:p>
            <a:pPr algn="just">
              <a:buNone/>
            </a:pPr>
            <a:endParaRPr lang="es-ES" sz="1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buNone/>
            </a:pPr>
            <a:r>
              <a:rPr lang="es-ES" sz="1200" b="1" dirty="0">
                <a:latin typeface="Cambria" panose="02040503050406030204" pitchFamily="18" charset="0"/>
                <a:ea typeface="Cambria" panose="02040503050406030204" pitchFamily="18" charset="0"/>
              </a:rPr>
              <a:t>CONCLUSIÓN</a:t>
            </a:r>
          </a:p>
          <a:p>
            <a:pPr algn="just">
              <a:buNone/>
            </a:pPr>
            <a:r>
              <a:rPr lang="es-ES" sz="1200" dirty="0">
                <a:latin typeface="Cambria" panose="02040503050406030204" pitchFamily="18" charset="0"/>
                <a:ea typeface="Cambria" panose="02040503050406030204" pitchFamily="18" charset="0"/>
              </a:rPr>
              <a:t>En conjunto, la gráfica evidencia que </a:t>
            </a:r>
            <a:r>
              <a:rPr lang="es-ES" sz="1200" b="1" dirty="0">
                <a:latin typeface="Cambria" panose="02040503050406030204" pitchFamily="18" charset="0"/>
                <a:ea typeface="Cambria" panose="02040503050406030204" pitchFamily="18" charset="0"/>
              </a:rPr>
              <a:t>los gastos son entre 1.8 y 4 veces mayores que los ingresos</a:t>
            </a:r>
            <a:r>
              <a:rPr lang="es-ES" sz="1200" dirty="0">
                <a:latin typeface="Cambria" panose="02040503050406030204" pitchFamily="18" charset="0"/>
                <a:ea typeface="Cambria" panose="02040503050406030204" pitchFamily="18" charset="0"/>
              </a:rPr>
              <a:t>, lo que genera déficits significativos en las cuatro Sedes y sugiere la necesidad de reducir gastos, incrementar ingresos o ambas medidas para alcanzar un equilibrio.</a:t>
            </a:r>
          </a:p>
        </p:txBody>
      </p:sp>
      <p:sp>
        <p:nvSpPr>
          <p:cNvPr id="10" name="3 Rectángulo">
            <a:extLst>
              <a:ext uri="{FF2B5EF4-FFF2-40B4-BE49-F238E27FC236}">
                <a16:creationId xmlns:a16="http://schemas.microsoft.com/office/drawing/2014/main" id="{F80581F4-6267-4D8A-DA26-342D45AB77DC}"/>
              </a:ext>
            </a:extLst>
          </p:cNvPr>
          <p:cNvSpPr/>
          <p:nvPr/>
        </p:nvSpPr>
        <p:spPr>
          <a:xfrm>
            <a:off x="7668344" y="-27384"/>
            <a:ext cx="8301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Informe Tesorería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HN" sz="11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Periodo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2025</a:t>
            </a:r>
            <a:r>
              <a:rPr lang="es-HN" sz="1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-2026</a:t>
            </a:r>
            <a:endParaRPr kumimoji="0" lang="es-HN" sz="1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997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34AA3-61BF-0E74-FA89-3D7BC6A7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 Imagen" descr="C:\LOGO cich.JPG">
            <a:extLst>
              <a:ext uri="{FF2B5EF4-FFF2-40B4-BE49-F238E27FC236}">
                <a16:creationId xmlns:a16="http://schemas.microsoft.com/office/drawing/2014/main" id="{225E8B1C-944D-3C80-0318-18B8A419045F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6526" y="181695"/>
            <a:ext cx="1099130" cy="94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CFE3B298-4764-E3F9-E3BB-CA5BC2320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634" y="529516"/>
            <a:ext cx="6533718" cy="5232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28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RESULTADO TOTAL FONDO CICH</a:t>
            </a:r>
          </a:p>
        </p:txBody>
      </p:sp>
      <p:graphicFrame>
        <p:nvGraphicFramePr>
          <p:cNvPr id="9" name="3 Marcador de contenido">
            <a:extLst>
              <a:ext uri="{FF2B5EF4-FFF2-40B4-BE49-F238E27FC236}">
                <a16:creationId xmlns:a16="http://schemas.microsoft.com/office/drawing/2014/main" id="{C604C8E6-08CC-F314-4501-3DD1C9199D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4467798"/>
              </p:ext>
            </p:extLst>
          </p:nvPr>
        </p:nvGraphicFramePr>
        <p:xfrm>
          <a:off x="980368" y="1472565"/>
          <a:ext cx="7183260" cy="19564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9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9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98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9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6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INGRESOS</a:t>
                      </a:r>
                      <a:endParaRPr lang="es-HN" sz="16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57,955,640.00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45,733,682.61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6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78.91%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8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6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COSTOS</a:t>
                      </a:r>
                      <a:r>
                        <a:rPr lang="es-HN" sz="1600" b="0" baseline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MAS GASTOS</a:t>
                      </a:r>
                      <a:endParaRPr lang="es-HN" sz="16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55,614,546.49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42,211,629.95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75.90%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2535"/>
                  </a:ext>
                </a:extLst>
              </a:tr>
              <a:tr h="45475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6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EXCEDENTE/DEFICIT</a:t>
                      </a:r>
                      <a:endParaRPr lang="es-HN" sz="16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2,341,093.51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H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3,522,052.66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150.44%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26C954A3-6D99-D5B6-1D7F-059ACDC31B2E}"/>
              </a:ext>
            </a:extLst>
          </p:cNvPr>
          <p:cNvSpPr txBox="1"/>
          <p:nvPr/>
        </p:nvSpPr>
        <p:spPr>
          <a:xfrm>
            <a:off x="909254" y="3784972"/>
            <a:ext cx="7325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El resultado total del fondo CICH refleja un Superávit, por un valor de L 3,522,052.66, l</a:t>
            </a:r>
            <a:r>
              <a:rPr lang="es-ES" sz="1600" dirty="0">
                <a:latin typeface="Cambria" panose="02040503050406030204" pitchFamily="18" charset="0"/>
                <a:ea typeface="Cambria" panose="02040503050406030204" pitchFamily="18" charset="0"/>
              </a:rPr>
              <a:t>os ingresos se alcanzaron en un 78.91% y los gastos se ejecutaron en un 75.90%</a:t>
            </a:r>
            <a:r>
              <a:rPr lang="es-HN" sz="16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s-ES" sz="1600" b="1" dirty="0">
                <a:latin typeface="Cambria" panose="02040503050406030204" pitchFamily="18" charset="0"/>
                <a:ea typeface="Cambria" panose="02040503050406030204" pitchFamily="18" charset="0"/>
              </a:rPr>
              <a:t>la diferencia del ingreso menos el gasto representa el 50.44% del Superávit presupuestado.</a:t>
            </a:r>
          </a:p>
        </p:txBody>
      </p:sp>
      <p:sp>
        <p:nvSpPr>
          <p:cNvPr id="5" name="3 Rectángulo">
            <a:extLst>
              <a:ext uri="{FF2B5EF4-FFF2-40B4-BE49-F238E27FC236}">
                <a16:creationId xmlns:a16="http://schemas.microsoft.com/office/drawing/2014/main" id="{D6217322-7D3E-0601-F201-0823643F3840}"/>
              </a:ext>
            </a:extLst>
          </p:cNvPr>
          <p:cNvSpPr/>
          <p:nvPr/>
        </p:nvSpPr>
        <p:spPr>
          <a:xfrm>
            <a:off x="7668344" y="-27384"/>
            <a:ext cx="8301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Informe Tesorería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HN" sz="11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Periodo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2025</a:t>
            </a:r>
            <a:r>
              <a:rPr lang="es-HN" sz="1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-2026</a:t>
            </a:r>
            <a:endParaRPr kumimoji="0" lang="es-HN" sz="1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12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778D9-BB22-39C3-87DF-F79AF16AD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A9F3AAD6-BA47-E28E-A304-79539314B86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509713"/>
            <a:ext cx="3384550" cy="477837"/>
          </a:xfrm>
        </p:spPr>
        <p:txBody>
          <a:bodyPr>
            <a:normAutofit fontScale="90000"/>
          </a:bodyPr>
          <a:lstStyle/>
          <a:p>
            <a:pPr lvl="0" algn="l"/>
            <a:br>
              <a:rPr lang="es-HN" sz="1700" cap="none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es-HN" sz="1700" dirty="0"/>
          </a:p>
        </p:txBody>
      </p:sp>
      <p:pic>
        <p:nvPicPr>
          <p:cNvPr id="7" name="13 Imagen" descr="C:\LOGO cich.JPG">
            <a:extLst>
              <a:ext uri="{FF2B5EF4-FFF2-40B4-BE49-F238E27FC236}">
                <a16:creationId xmlns:a16="http://schemas.microsoft.com/office/drawing/2014/main" id="{BCD25FD2-DF2A-C037-5B6D-CF9B4827FE52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6526" y="181695"/>
            <a:ext cx="1099130" cy="94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graphicFrame>
        <p:nvGraphicFramePr>
          <p:cNvPr id="4" name="3 Marcador de contenido">
            <a:extLst>
              <a:ext uri="{FF2B5EF4-FFF2-40B4-BE49-F238E27FC236}">
                <a16:creationId xmlns:a16="http://schemas.microsoft.com/office/drawing/2014/main" id="{AE746A76-FE9C-C9B2-6A66-0C9C1A379F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3390940"/>
              </p:ext>
            </p:extLst>
          </p:nvPr>
        </p:nvGraphicFramePr>
        <p:xfrm>
          <a:off x="899592" y="1312831"/>
          <a:ext cx="7416823" cy="41486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2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32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CONCEPTO</a:t>
                      </a: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PRESUPUESTADO</a:t>
                      </a: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EJECUTADO</a:t>
                      </a: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HN" sz="1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888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FONDO CICH - TEGUCIGALPA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11,000,000.00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10,328,816.26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93.90%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741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CAPITULO NOR-ORIENTAL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1,400,000.00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1,285,556.55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91.83%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2057201"/>
                  </a:ext>
                </a:extLst>
              </a:tr>
              <a:tr h="343741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SEDE DANLI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5,000,000.00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5,000,000.00  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100.00%</a:t>
                      </a:r>
                      <a:endParaRPr lang="es-HN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4539338"/>
                  </a:ext>
                </a:extLst>
              </a:tr>
              <a:tr h="343741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SEDE OLANCHO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250,000.00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199,521.17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79.81%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16375"/>
                  </a:ext>
                </a:extLst>
              </a:tr>
              <a:tr h="343741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SEDE SANTA ROSA DE COPAN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   250,000.00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199,244.50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79.70%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011189"/>
                  </a:ext>
                </a:extLst>
              </a:tr>
              <a:tr h="343741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SEDE INTIBUCA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   250,000.00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204,745.70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81.90%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041279"/>
                  </a:ext>
                </a:extLst>
              </a:tr>
              <a:tr h="343741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SEDE SANTA BARBARA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   250,000.00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199,244.50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79.70%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461090"/>
                  </a:ext>
                </a:extLst>
              </a:tr>
              <a:tr h="343741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SEDE CHOLUTECA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   250,000.00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   -  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0.00%</a:t>
                      </a:r>
                      <a:endParaRPr lang="es-HN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9249787"/>
                  </a:ext>
                </a:extLst>
              </a:tr>
              <a:tr h="343741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SEDE COMAYAGUA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   250,000.00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                    -  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0.00%</a:t>
                      </a:r>
                      <a:endParaRPr lang="es-HN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095803"/>
                  </a:ext>
                </a:extLst>
              </a:tr>
              <a:tr h="343741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CENTRO DE CONCILIACIÓN Y ARBITRAJE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        350,000.00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H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      350,000.00  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100.00%</a:t>
                      </a:r>
                      <a:endParaRPr lang="es-HN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478504"/>
                  </a:ext>
                </a:extLst>
              </a:tr>
              <a:tr h="34291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400" b="1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TOTAL</a:t>
                      </a:r>
                      <a:endParaRPr lang="es-HN" sz="14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19,250,000.00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L      17,767,128.68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H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91.36%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234641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A434C5F-B69D-9313-DBFD-456C5F553EE5}"/>
              </a:ext>
            </a:extLst>
          </p:cNvPr>
          <p:cNvSpPr txBox="1"/>
          <p:nvPr/>
        </p:nvSpPr>
        <p:spPr>
          <a:xfrm>
            <a:off x="899591" y="5589240"/>
            <a:ext cx="7416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HN" dirty="0">
                <a:latin typeface="Cambria" panose="02040503050406030204" pitchFamily="18" charset="0"/>
                <a:ea typeface="Cambria" panose="02040503050406030204" pitchFamily="18" charset="0"/>
              </a:rPr>
              <a:t>El total ejecutado de las </a:t>
            </a:r>
            <a:r>
              <a:rPr lang="es-HN" b="1" dirty="0">
                <a:latin typeface="Cambria" panose="02040503050406030204" pitchFamily="18" charset="0"/>
                <a:ea typeface="Cambria" panose="02040503050406030204" pitchFamily="18" charset="0"/>
              </a:rPr>
              <a:t>inversiones del Fondo CICH</a:t>
            </a:r>
            <a:r>
              <a:rPr lang="es-HN" dirty="0">
                <a:latin typeface="Cambria" panose="02040503050406030204" pitchFamily="18" charset="0"/>
                <a:ea typeface="Cambria" panose="02040503050406030204" pitchFamily="18" charset="0"/>
              </a:rPr>
              <a:t>, haciende a la cantidad de </a:t>
            </a:r>
            <a:r>
              <a:rPr lang="es-HN" b="1" dirty="0">
                <a:latin typeface="Cambria" panose="02040503050406030204" pitchFamily="18" charset="0"/>
                <a:ea typeface="Cambria" panose="02040503050406030204" pitchFamily="18" charset="0"/>
              </a:rPr>
              <a:t>L 17,767,128.68 </a:t>
            </a:r>
            <a:r>
              <a:rPr lang="es-HN" dirty="0">
                <a:latin typeface="Cambria" panose="02040503050406030204" pitchFamily="18" charset="0"/>
                <a:ea typeface="Cambria" panose="02040503050406030204" pitchFamily="18" charset="0"/>
              </a:rPr>
              <a:t>lo que representa una ejecución del 91.36%.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C5C7E46-0CD2-B3E2-150C-7F0B87D4104E}"/>
              </a:ext>
            </a:extLst>
          </p:cNvPr>
          <p:cNvSpPr txBox="1"/>
          <p:nvPr/>
        </p:nvSpPr>
        <p:spPr>
          <a:xfrm>
            <a:off x="2131400" y="476672"/>
            <a:ext cx="4834041" cy="5232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HN" sz="2800" b="1" dirty="0"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INVERSIONES - FONDO CICH </a:t>
            </a:r>
          </a:p>
        </p:txBody>
      </p:sp>
      <p:sp>
        <p:nvSpPr>
          <p:cNvPr id="6" name="3 Rectángulo">
            <a:extLst>
              <a:ext uri="{FF2B5EF4-FFF2-40B4-BE49-F238E27FC236}">
                <a16:creationId xmlns:a16="http://schemas.microsoft.com/office/drawing/2014/main" id="{405EE2A1-5199-AFD0-B765-C7261623E1F9}"/>
              </a:ext>
            </a:extLst>
          </p:cNvPr>
          <p:cNvSpPr/>
          <p:nvPr/>
        </p:nvSpPr>
        <p:spPr>
          <a:xfrm>
            <a:off x="7668344" y="-27384"/>
            <a:ext cx="8301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Informe Tesorería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HN" sz="11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HN" sz="11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Periodo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2025</a:t>
            </a:r>
            <a:r>
              <a:rPr lang="es-HN" sz="1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-2026</a:t>
            </a:r>
            <a:endParaRPr kumimoji="0" lang="es-HN" sz="1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9994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a de reuniones Ion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Sala de reuniones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j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tint val="100000"/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10782</TotalTime>
  <Words>1770</Words>
  <Application>Microsoft Office PowerPoint</Application>
  <PresentationFormat>Presentación en pantalla (4:3)</PresentationFormat>
  <Paragraphs>511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Arial</vt:lpstr>
      <vt:lpstr>Arial Black</vt:lpstr>
      <vt:lpstr>Calibri</vt:lpstr>
      <vt:lpstr>Cambria</vt:lpstr>
      <vt:lpstr>Century Gothic</vt:lpstr>
      <vt:lpstr>Wingdings 3</vt:lpstr>
      <vt:lpstr>Sala de reuniones 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RevolucionUnattended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EVOLUTIONMAX</dc:creator>
  <cp:lastModifiedBy>DELL</cp:lastModifiedBy>
  <cp:revision>256</cp:revision>
  <cp:lastPrinted>2026-07-20T16:49:50Z</cp:lastPrinted>
  <dcterms:created xsi:type="dcterms:W3CDTF">2014-08-08T16:04:39Z</dcterms:created>
  <dcterms:modified xsi:type="dcterms:W3CDTF">2026-07-24T01:12:35Z</dcterms:modified>
</cp:coreProperties>
</file>